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sldIdLst>
    <p:sldId id="256" r:id="rId2"/>
    <p:sldId id="289" r:id="rId3"/>
    <p:sldId id="258" r:id="rId4"/>
    <p:sldId id="259" r:id="rId5"/>
    <p:sldId id="260" r:id="rId6"/>
    <p:sldId id="261" r:id="rId7"/>
    <p:sldId id="286" r:id="rId8"/>
    <p:sldId id="263" r:id="rId9"/>
    <p:sldId id="264" r:id="rId10"/>
    <p:sldId id="287" r:id="rId11"/>
    <p:sldId id="282" r:id="rId12"/>
    <p:sldId id="265" r:id="rId13"/>
    <p:sldId id="283" r:id="rId14"/>
    <p:sldId id="266" r:id="rId15"/>
    <p:sldId id="267" r:id="rId16"/>
    <p:sldId id="268" r:id="rId17"/>
    <p:sldId id="269" r:id="rId18"/>
    <p:sldId id="281" r:id="rId19"/>
    <p:sldId id="270" r:id="rId20"/>
    <p:sldId id="271" r:id="rId21"/>
    <p:sldId id="279" r:id="rId22"/>
    <p:sldId id="280" r:id="rId23"/>
    <p:sldId id="276" r:id="rId24"/>
    <p:sldId id="272" r:id="rId25"/>
    <p:sldId id="273" r:id="rId26"/>
    <p:sldId id="274" r:id="rId27"/>
    <p:sldId id="278" r:id="rId28"/>
    <p:sldId id="288"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DEEEA32-B47D-CE4F-82C7-BE1746878438}">
          <p14:sldIdLst>
            <p14:sldId id="256"/>
            <p14:sldId id="289"/>
            <p14:sldId id="258"/>
            <p14:sldId id="259"/>
            <p14:sldId id="260"/>
            <p14:sldId id="261"/>
            <p14:sldId id="286"/>
            <p14:sldId id="263"/>
            <p14:sldId id="264"/>
            <p14:sldId id="287"/>
            <p14:sldId id="282"/>
            <p14:sldId id="265"/>
            <p14:sldId id="283"/>
            <p14:sldId id="266"/>
            <p14:sldId id="267"/>
            <p14:sldId id="268"/>
            <p14:sldId id="269"/>
            <p14:sldId id="281"/>
            <p14:sldId id="270"/>
            <p14:sldId id="271"/>
            <p14:sldId id="279"/>
            <p14:sldId id="280"/>
            <p14:sldId id="276"/>
            <p14:sldId id="272"/>
            <p14:sldId id="273"/>
            <p14:sldId id="274"/>
            <p14:sldId id="278"/>
            <p14:sldId id="28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95" autoAdjust="0"/>
  </p:normalViewPr>
  <p:slideViewPr>
    <p:cSldViewPr snapToGrid="0" snapToObjects="1">
      <p:cViewPr>
        <p:scale>
          <a:sx n="130" d="100"/>
          <a:sy n="130" d="100"/>
        </p:scale>
        <p:origin x="-1032" y="-16"/>
      </p:cViewPr>
      <p:guideLst>
        <p:guide orient="horz" pos="2160"/>
        <p:guide pos="2880"/>
      </p:guideLst>
    </p:cSldViewPr>
  </p:slideViewPr>
  <p:outlineViewPr>
    <p:cViewPr>
      <p:scale>
        <a:sx n="33" d="100"/>
        <a:sy n="33" d="100"/>
      </p:scale>
      <p:origin x="0" y="1456"/>
    </p:cViewPr>
  </p:outlineViewPr>
  <p:notesTextViewPr>
    <p:cViewPr>
      <p:scale>
        <a:sx n="100" d="100"/>
        <a:sy n="100" d="100"/>
      </p:scale>
      <p:origin x="0" y="288"/>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34B697-F3CA-2E4B-962C-23F25D6BE172}" type="doc">
      <dgm:prSet loTypeId="urn:microsoft.com/office/officeart/2005/8/layout/hierarchy1" loCatId="" qsTypeId="urn:microsoft.com/office/officeart/2005/8/quickstyle/simple4" qsCatId="simple" csTypeId="urn:microsoft.com/office/officeart/2005/8/colors/accent1_2" csCatId="accent1" phldr="1"/>
      <dgm:spPr/>
      <dgm:t>
        <a:bodyPr/>
        <a:lstStyle/>
        <a:p>
          <a:endParaRPr lang="en-US"/>
        </a:p>
      </dgm:t>
    </dgm:pt>
    <dgm:pt modelId="{0EF86866-57C0-DA48-B33F-8301B8C1E830}">
      <dgm:prSet phldrT="[Text]"/>
      <dgm:spPr/>
      <dgm:t>
        <a:bodyPr/>
        <a:lstStyle/>
        <a:p>
          <a:r>
            <a:rPr lang="en-US" dirty="0" smtClean="0"/>
            <a:t>Father</a:t>
          </a:r>
          <a:endParaRPr lang="en-US" dirty="0"/>
        </a:p>
      </dgm:t>
    </dgm:pt>
    <dgm:pt modelId="{6C3082DC-FFF7-A24D-B5EC-27B7D2B4DA26}" type="parTrans" cxnId="{8DB5857F-BDAE-1043-964F-219967941F75}">
      <dgm:prSet/>
      <dgm:spPr/>
      <dgm:t>
        <a:bodyPr/>
        <a:lstStyle/>
        <a:p>
          <a:endParaRPr lang="en-US"/>
        </a:p>
      </dgm:t>
    </dgm:pt>
    <dgm:pt modelId="{D566F21B-A842-7648-9FD8-436B121E4057}" type="sibTrans" cxnId="{8DB5857F-BDAE-1043-964F-219967941F75}">
      <dgm:prSet/>
      <dgm:spPr/>
      <dgm:t>
        <a:bodyPr/>
        <a:lstStyle/>
        <a:p>
          <a:endParaRPr lang="en-US"/>
        </a:p>
      </dgm:t>
    </dgm:pt>
    <dgm:pt modelId="{9528FA50-6552-2B4C-BA12-57858B355FB8}">
      <dgm:prSet phldrT="[Text]"/>
      <dgm:spPr/>
      <dgm:t>
        <a:bodyPr/>
        <a:lstStyle/>
        <a:p>
          <a:r>
            <a:rPr lang="en-US" dirty="0" smtClean="0"/>
            <a:t>Older Son</a:t>
          </a:r>
        </a:p>
        <a:p>
          <a:r>
            <a:rPr lang="en-US" b="1" dirty="0" smtClean="0">
              <a:solidFill>
                <a:srgbClr val="FF0000"/>
              </a:solidFill>
            </a:rPr>
            <a:t>2/3</a:t>
          </a:r>
          <a:endParaRPr lang="en-US" b="1" dirty="0">
            <a:solidFill>
              <a:srgbClr val="FF0000"/>
            </a:solidFill>
          </a:endParaRPr>
        </a:p>
      </dgm:t>
    </dgm:pt>
    <dgm:pt modelId="{AE5ECC52-A1F6-2741-B8A6-7B81F687CEE2}" type="parTrans" cxnId="{83B18447-192A-F54D-B841-4492406F70F1}">
      <dgm:prSet/>
      <dgm:spPr/>
      <dgm:t>
        <a:bodyPr/>
        <a:lstStyle/>
        <a:p>
          <a:endParaRPr lang="en-US"/>
        </a:p>
      </dgm:t>
    </dgm:pt>
    <dgm:pt modelId="{EBD93A3D-0AAD-CE42-A56B-B18253F7AFE5}" type="sibTrans" cxnId="{83B18447-192A-F54D-B841-4492406F70F1}">
      <dgm:prSet/>
      <dgm:spPr/>
      <dgm:t>
        <a:bodyPr/>
        <a:lstStyle/>
        <a:p>
          <a:endParaRPr lang="en-US"/>
        </a:p>
      </dgm:t>
    </dgm:pt>
    <dgm:pt modelId="{14A7C7E1-FFB8-0A4C-AC44-069E67B32BF7}">
      <dgm:prSet phldrT="[Text]"/>
      <dgm:spPr/>
      <dgm:t>
        <a:bodyPr/>
        <a:lstStyle/>
        <a:p>
          <a:r>
            <a:rPr lang="en-US" dirty="0" smtClean="0"/>
            <a:t>Older Grandson</a:t>
          </a:r>
        </a:p>
        <a:p>
          <a:r>
            <a:rPr lang="en-US" dirty="0" smtClean="0"/>
            <a:t>2/3 * </a:t>
          </a:r>
          <a:r>
            <a:rPr lang="en-US" b="1" dirty="0" smtClean="0">
              <a:solidFill>
                <a:srgbClr val="FF0000"/>
              </a:solidFill>
            </a:rPr>
            <a:t>2/3</a:t>
          </a:r>
          <a:endParaRPr lang="en-US" b="1" dirty="0">
            <a:solidFill>
              <a:srgbClr val="FF0000"/>
            </a:solidFill>
          </a:endParaRPr>
        </a:p>
      </dgm:t>
    </dgm:pt>
    <dgm:pt modelId="{570A651F-8CBD-FF49-B3FA-4223D0432FE3}" type="parTrans" cxnId="{9A2BC962-1C8B-7D4F-AEFD-33B798048C1D}">
      <dgm:prSet/>
      <dgm:spPr/>
      <dgm:t>
        <a:bodyPr/>
        <a:lstStyle/>
        <a:p>
          <a:endParaRPr lang="en-US"/>
        </a:p>
      </dgm:t>
    </dgm:pt>
    <dgm:pt modelId="{92A4B0C7-ACE4-814B-B238-C93CCFEB76F3}" type="sibTrans" cxnId="{9A2BC962-1C8B-7D4F-AEFD-33B798048C1D}">
      <dgm:prSet/>
      <dgm:spPr/>
      <dgm:t>
        <a:bodyPr/>
        <a:lstStyle/>
        <a:p>
          <a:endParaRPr lang="en-US"/>
        </a:p>
      </dgm:t>
    </dgm:pt>
    <dgm:pt modelId="{7235D26C-C828-CD4D-96AE-1492FCD848F7}">
      <dgm:prSet phldrT="[Text]"/>
      <dgm:spPr/>
      <dgm:t>
        <a:bodyPr/>
        <a:lstStyle/>
        <a:p>
          <a:r>
            <a:rPr lang="en-US" dirty="0" smtClean="0"/>
            <a:t>Younger Grandson</a:t>
          </a:r>
        </a:p>
        <a:p>
          <a:r>
            <a:rPr lang="en-US" dirty="0" smtClean="0"/>
            <a:t>1/3 * </a:t>
          </a:r>
          <a:r>
            <a:rPr lang="en-US" b="1" dirty="0" smtClean="0">
              <a:solidFill>
                <a:srgbClr val="FF0000"/>
              </a:solidFill>
            </a:rPr>
            <a:t>2/3</a:t>
          </a:r>
          <a:endParaRPr lang="en-US" b="1" dirty="0">
            <a:solidFill>
              <a:srgbClr val="FF0000"/>
            </a:solidFill>
          </a:endParaRPr>
        </a:p>
      </dgm:t>
    </dgm:pt>
    <dgm:pt modelId="{0ECA9AB3-35B5-D040-937D-1B1539646D7A}" type="parTrans" cxnId="{006E4F49-6336-344B-B971-D2C797F01A1B}">
      <dgm:prSet/>
      <dgm:spPr/>
      <dgm:t>
        <a:bodyPr/>
        <a:lstStyle/>
        <a:p>
          <a:endParaRPr lang="en-US"/>
        </a:p>
      </dgm:t>
    </dgm:pt>
    <dgm:pt modelId="{DAB95D5F-C377-9647-8982-FE65F01382D0}" type="sibTrans" cxnId="{006E4F49-6336-344B-B971-D2C797F01A1B}">
      <dgm:prSet/>
      <dgm:spPr/>
      <dgm:t>
        <a:bodyPr/>
        <a:lstStyle/>
        <a:p>
          <a:endParaRPr lang="en-US"/>
        </a:p>
      </dgm:t>
    </dgm:pt>
    <dgm:pt modelId="{73BBA5CC-D4A2-D644-A501-8C6BBB90C141}">
      <dgm:prSet phldrT="[Text]"/>
      <dgm:spPr/>
      <dgm:t>
        <a:bodyPr/>
        <a:lstStyle/>
        <a:p>
          <a:r>
            <a:rPr lang="en-US" dirty="0" smtClean="0"/>
            <a:t>Younger Son</a:t>
          </a:r>
        </a:p>
        <a:p>
          <a:r>
            <a:rPr lang="en-US" b="1" dirty="0" smtClean="0">
              <a:solidFill>
                <a:srgbClr val="3366FF"/>
              </a:solidFill>
            </a:rPr>
            <a:t>1/3</a:t>
          </a:r>
          <a:endParaRPr lang="en-US" b="1" dirty="0">
            <a:solidFill>
              <a:srgbClr val="3366FF"/>
            </a:solidFill>
          </a:endParaRPr>
        </a:p>
      </dgm:t>
    </dgm:pt>
    <dgm:pt modelId="{AB933FD3-BE6A-4148-926D-60EC6551887B}" type="parTrans" cxnId="{1023EBA5-E1EC-B544-8D1E-9C6D95D66FF1}">
      <dgm:prSet/>
      <dgm:spPr/>
      <dgm:t>
        <a:bodyPr/>
        <a:lstStyle/>
        <a:p>
          <a:endParaRPr lang="en-US"/>
        </a:p>
      </dgm:t>
    </dgm:pt>
    <dgm:pt modelId="{367D5EF0-464C-A74A-B991-2A0D507DDC62}" type="sibTrans" cxnId="{1023EBA5-E1EC-B544-8D1E-9C6D95D66FF1}">
      <dgm:prSet/>
      <dgm:spPr/>
      <dgm:t>
        <a:bodyPr/>
        <a:lstStyle/>
        <a:p>
          <a:endParaRPr lang="en-US"/>
        </a:p>
      </dgm:t>
    </dgm:pt>
    <dgm:pt modelId="{4C77B0B6-B96B-1F41-8B9F-3BC586D15097}">
      <dgm:prSet phldrT="[Text]"/>
      <dgm:spPr/>
      <dgm:t>
        <a:bodyPr/>
        <a:lstStyle/>
        <a:p>
          <a:r>
            <a:rPr lang="en-US" dirty="0" smtClean="0"/>
            <a:t>Older Grandson</a:t>
          </a:r>
        </a:p>
        <a:p>
          <a:r>
            <a:rPr lang="en-US" dirty="0" smtClean="0"/>
            <a:t>2/3 * </a:t>
          </a:r>
          <a:r>
            <a:rPr lang="en-US" b="1" dirty="0" smtClean="0">
              <a:solidFill>
                <a:srgbClr val="3366FF"/>
              </a:solidFill>
            </a:rPr>
            <a:t>1/3</a:t>
          </a:r>
          <a:endParaRPr lang="en-US" b="1" dirty="0">
            <a:solidFill>
              <a:srgbClr val="3366FF"/>
            </a:solidFill>
          </a:endParaRPr>
        </a:p>
      </dgm:t>
    </dgm:pt>
    <dgm:pt modelId="{8232BD06-645F-1246-9A8F-512ECE9DE3DC}" type="parTrans" cxnId="{60F6F370-472C-9F49-9DAD-37616D8BE262}">
      <dgm:prSet/>
      <dgm:spPr/>
      <dgm:t>
        <a:bodyPr/>
        <a:lstStyle/>
        <a:p>
          <a:endParaRPr lang="en-US"/>
        </a:p>
      </dgm:t>
    </dgm:pt>
    <dgm:pt modelId="{5BB662CE-E3C7-C444-B53B-AF25BDAEC246}" type="sibTrans" cxnId="{60F6F370-472C-9F49-9DAD-37616D8BE262}">
      <dgm:prSet/>
      <dgm:spPr/>
      <dgm:t>
        <a:bodyPr/>
        <a:lstStyle/>
        <a:p>
          <a:endParaRPr lang="en-US"/>
        </a:p>
      </dgm:t>
    </dgm:pt>
    <dgm:pt modelId="{152C0109-8BF3-4A40-BEDE-8F1BA334372A}">
      <dgm:prSet/>
      <dgm:spPr/>
      <dgm:t>
        <a:bodyPr/>
        <a:lstStyle/>
        <a:p>
          <a:r>
            <a:rPr lang="en-US" dirty="0" smtClean="0"/>
            <a:t>Younger Grandson</a:t>
          </a:r>
        </a:p>
        <a:p>
          <a:r>
            <a:rPr lang="en-US" dirty="0" smtClean="0"/>
            <a:t>1/3 * </a:t>
          </a:r>
          <a:r>
            <a:rPr lang="en-US" b="1" dirty="0" smtClean="0">
              <a:solidFill>
                <a:srgbClr val="3366FF"/>
              </a:solidFill>
            </a:rPr>
            <a:t>1/3</a:t>
          </a:r>
          <a:endParaRPr lang="en-US" b="1" dirty="0">
            <a:solidFill>
              <a:srgbClr val="3366FF"/>
            </a:solidFill>
          </a:endParaRPr>
        </a:p>
      </dgm:t>
    </dgm:pt>
    <dgm:pt modelId="{5894283C-B8E2-6841-8E2A-8B9306CEB4C4}" type="parTrans" cxnId="{421B523A-A823-F54F-AC8E-FE49C30D468E}">
      <dgm:prSet/>
      <dgm:spPr/>
      <dgm:t>
        <a:bodyPr/>
        <a:lstStyle/>
        <a:p>
          <a:endParaRPr lang="en-US"/>
        </a:p>
      </dgm:t>
    </dgm:pt>
    <dgm:pt modelId="{92D4396D-79FD-A24F-810C-2DE56E4AE2AD}" type="sibTrans" cxnId="{421B523A-A823-F54F-AC8E-FE49C30D468E}">
      <dgm:prSet/>
      <dgm:spPr/>
      <dgm:t>
        <a:bodyPr/>
        <a:lstStyle/>
        <a:p>
          <a:endParaRPr lang="en-US"/>
        </a:p>
      </dgm:t>
    </dgm:pt>
    <dgm:pt modelId="{7CE01034-5BB3-0B45-ABA4-2AE2A041A336}" type="pres">
      <dgm:prSet presAssocID="{6834B697-F3CA-2E4B-962C-23F25D6BE172}" presName="hierChild1" presStyleCnt="0">
        <dgm:presLayoutVars>
          <dgm:chPref val="1"/>
          <dgm:dir/>
          <dgm:animOne val="branch"/>
          <dgm:animLvl val="lvl"/>
          <dgm:resizeHandles/>
        </dgm:presLayoutVars>
      </dgm:prSet>
      <dgm:spPr/>
      <dgm:t>
        <a:bodyPr/>
        <a:lstStyle/>
        <a:p>
          <a:endParaRPr lang="en-US"/>
        </a:p>
      </dgm:t>
    </dgm:pt>
    <dgm:pt modelId="{84647F96-9506-4746-821C-0CBC96765AEF}" type="pres">
      <dgm:prSet presAssocID="{0EF86866-57C0-DA48-B33F-8301B8C1E830}" presName="hierRoot1" presStyleCnt="0"/>
      <dgm:spPr/>
    </dgm:pt>
    <dgm:pt modelId="{91C33C82-A95E-9245-B1F7-C7807C7A4684}" type="pres">
      <dgm:prSet presAssocID="{0EF86866-57C0-DA48-B33F-8301B8C1E830}" presName="composite" presStyleCnt="0"/>
      <dgm:spPr/>
    </dgm:pt>
    <dgm:pt modelId="{323F4F4A-10E5-0340-A9DE-5C876B9D3C40}" type="pres">
      <dgm:prSet presAssocID="{0EF86866-57C0-DA48-B33F-8301B8C1E830}" presName="background" presStyleLbl="node0" presStyleIdx="0" presStyleCnt="1"/>
      <dgm:spPr/>
    </dgm:pt>
    <dgm:pt modelId="{03296AAA-38E5-9F43-AC47-7032BB34F4E8}" type="pres">
      <dgm:prSet presAssocID="{0EF86866-57C0-DA48-B33F-8301B8C1E830}" presName="text" presStyleLbl="fgAcc0" presStyleIdx="0" presStyleCnt="1">
        <dgm:presLayoutVars>
          <dgm:chPref val="3"/>
        </dgm:presLayoutVars>
      </dgm:prSet>
      <dgm:spPr/>
      <dgm:t>
        <a:bodyPr/>
        <a:lstStyle/>
        <a:p>
          <a:endParaRPr lang="en-US"/>
        </a:p>
      </dgm:t>
    </dgm:pt>
    <dgm:pt modelId="{6E5DB036-D97F-A143-9B22-CFCEEF7303A2}" type="pres">
      <dgm:prSet presAssocID="{0EF86866-57C0-DA48-B33F-8301B8C1E830}" presName="hierChild2" presStyleCnt="0"/>
      <dgm:spPr/>
    </dgm:pt>
    <dgm:pt modelId="{7CE55A25-1CF6-5E43-A592-6789150EBBAF}" type="pres">
      <dgm:prSet presAssocID="{AE5ECC52-A1F6-2741-B8A6-7B81F687CEE2}" presName="Name10" presStyleLbl="parChTrans1D2" presStyleIdx="0" presStyleCnt="2"/>
      <dgm:spPr/>
      <dgm:t>
        <a:bodyPr/>
        <a:lstStyle/>
        <a:p>
          <a:endParaRPr lang="en-US"/>
        </a:p>
      </dgm:t>
    </dgm:pt>
    <dgm:pt modelId="{47C8C20D-EAF8-4942-8D88-D2E400C3C477}" type="pres">
      <dgm:prSet presAssocID="{9528FA50-6552-2B4C-BA12-57858B355FB8}" presName="hierRoot2" presStyleCnt="0"/>
      <dgm:spPr/>
    </dgm:pt>
    <dgm:pt modelId="{72BC368B-2404-5641-835F-DA3BD78B8CB5}" type="pres">
      <dgm:prSet presAssocID="{9528FA50-6552-2B4C-BA12-57858B355FB8}" presName="composite2" presStyleCnt="0"/>
      <dgm:spPr/>
    </dgm:pt>
    <dgm:pt modelId="{384ECF70-96F8-A849-9DCA-8E36B507265F}" type="pres">
      <dgm:prSet presAssocID="{9528FA50-6552-2B4C-BA12-57858B355FB8}" presName="background2" presStyleLbl="node2" presStyleIdx="0" presStyleCnt="2"/>
      <dgm:spPr/>
    </dgm:pt>
    <dgm:pt modelId="{E22355F7-B092-0446-AEE4-674AF8A25D07}" type="pres">
      <dgm:prSet presAssocID="{9528FA50-6552-2B4C-BA12-57858B355FB8}" presName="text2" presStyleLbl="fgAcc2" presStyleIdx="0" presStyleCnt="2">
        <dgm:presLayoutVars>
          <dgm:chPref val="3"/>
        </dgm:presLayoutVars>
      </dgm:prSet>
      <dgm:spPr/>
      <dgm:t>
        <a:bodyPr/>
        <a:lstStyle/>
        <a:p>
          <a:endParaRPr lang="en-US"/>
        </a:p>
      </dgm:t>
    </dgm:pt>
    <dgm:pt modelId="{16FA61B6-41CB-2D49-B70B-A0A44F68BD1D}" type="pres">
      <dgm:prSet presAssocID="{9528FA50-6552-2B4C-BA12-57858B355FB8}" presName="hierChild3" presStyleCnt="0"/>
      <dgm:spPr/>
    </dgm:pt>
    <dgm:pt modelId="{5782CDE9-CD23-C646-9AB3-FA6CA61AB861}" type="pres">
      <dgm:prSet presAssocID="{570A651F-8CBD-FF49-B3FA-4223D0432FE3}" presName="Name17" presStyleLbl="parChTrans1D3" presStyleIdx="0" presStyleCnt="4"/>
      <dgm:spPr/>
      <dgm:t>
        <a:bodyPr/>
        <a:lstStyle/>
        <a:p>
          <a:endParaRPr lang="en-US"/>
        </a:p>
      </dgm:t>
    </dgm:pt>
    <dgm:pt modelId="{DBE37F2A-FC60-3F4F-B431-1A94FADFDE03}" type="pres">
      <dgm:prSet presAssocID="{14A7C7E1-FFB8-0A4C-AC44-069E67B32BF7}" presName="hierRoot3" presStyleCnt="0"/>
      <dgm:spPr/>
    </dgm:pt>
    <dgm:pt modelId="{BC4FAE94-C996-134F-BD9F-0B1D9D51EAE5}" type="pres">
      <dgm:prSet presAssocID="{14A7C7E1-FFB8-0A4C-AC44-069E67B32BF7}" presName="composite3" presStyleCnt="0"/>
      <dgm:spPr/>
    </dgm:pt>
    <dgm:pt modelId="{35D3B843-0B42-ED44-9EF3-DA2A3A151FAD}" type="pres">
      <dgm:prSet presAssocID="{14A7C7E1-FFB8-0A4C-AC44-069E67B32BF7}" presName="background3" presStyleLbl="node3" presStyleIdx="0" presStyleCnt="4"/>
      <dgm:spPr/>
    </dgm:pt>
    <dgm:pt modelId="{39336643-E905-4B4E-8F71-E2ACD130B1D4}" type="pres">
      <dgm:prSet presAssocID="{14A7C7E1-FFB8-0A4C-AC44-069E67B32BF7}" presName="text3" presStyleLbl="fgAcc3" presStyleIdx="0" presStyleCnt="4">
        <dgm:presLayoutVars>
          <dgm:chPref val="3"/>
        </dgm:presLayoutVars>
      </dgm:prSet>
      <dgm:spPr/>
      <dgm:t>
        <a:bodyPr/>
        <a:lstStyle/>
        <a:p>
          <a:endParaRPr lang="en-US"/>
        </a:p>
      </dgm:t>
    </dgm:pt>
    <dgm:pt modelId="{B2B7C7DD-6AFD-8649-A25F-1841C45C8F93}" type="pres">
      <dgm:prSet presAssocID="{14A7C7E1-FFB8-0A4C-AC44-069E67B32BF7}" presName="hierChild4" presStyleCnt="0"/>
      <dgm:spPr/>
    </dgm:pt>
    <dgm:pt modelId="{E53DDF3A-097A-7246-8A81-DDAE5CF33D52}" type="pres">
      <dgm:prSet presAssocID="{0ECA9AB3-35B5-D040-937D-1B1539646D7A}" presName="Name17" presStyleLbl="parChTrans1D3" presStyleIdx="1" presStyleCnt="4"/>
      <dgm:spPr/>
      <dgm:t>
        <a:bodyPr/>
        <a:lstStyle/>
        <a:p>
          <a:endParaRPr lang="en-US"/>
        </a:p>
      </dgm:t>
    </dgm:pt>
    <dgm:pt modelId="{ADB634E6-28A4-7A42-8C48-382C98D210F0}" type="pres">
      <dgm:prSet presAssocID="{7235D26C-C828-CD4D-96AE-1492FCD848F7}" presName="hierRoot3" presStyleCnt="0"/>
      <dgm:spPr/>
    </dgm:pt>
    <dgm:pt modelId="{1B1D132E-50B6-BA4F-9349-116964208B2B}" type="pres">
      <dgm:prSet presAssocID="{7235D26C-C828-CD4D-96AE-1492FCD848F7}" presName="composite3" presStyleCnt="0"/>
      <dgm:spPr/>
    </dgm:pt>
    <dgm:pt modelId="{5988FEEF-5E2D-B348-9D20-BD8F9270C48B}" type="pres">
      <dgm:prSet presAssocID="{7235D26C-C828-CD4D-96AE-1492FCD848F7}" presName="background3" presStyleLbl="node3" presStyleIdx="1" presStyleCnt="4"/>
      <dgm:spPr/>
    </dgm:pt>
    <dgm:pt modelId="{01FB1C85-9A38-3744-9F90-E3241FF242C6}" type="pres">
      <dgm:prSet presAssocID="{7235D26C-C828-CD4D-96AE-1492FCD848F7}" presName="text3" presStyleLbl="fgAcc3" presStyleIdx="1" presStyleCnt="4">
        <dgm:presLayoutVars>
          <dgm:chPref val="3"/>
        </dgm:presLayoutVars>
      </dgm:prSet>
      <dgm:spPr/>
      <dgm:t>
        <a:bodyPr/>
        <a:lstStyle/>
        <a:p>
          <a:endParaRPr lang="en-US"/>
        </a:p>
      </dgm:t>
    </dgm:pt>
    <dgm:pt modelId="{D46F5D6D-D14C-A643-A0DE-B16AB9EA9BFA}" type="pres">
      <dgm:prSet presAssocID="{7235D26C-C828-CD4D-96AE-1492FCD848F7}" presName="hierChild4" presStyleCnt="0"/>
      <dgm:spPr/>
    </dgm:pt>
    <dgm:pt modelId="{779515B7-26FD-5644-A44E-3986B32BB684}" type="pres">
      <dgm:prSet presAssocID="{AB933FD3-BE6A-4148-926D-60EC6551887B}" presName="Name10" presStyleLbl="parChTrans1D2" presStyleIdx="1" presStyleCnt="2"/>
      <dgm:spPr/>
      <dgm:t>
        <a:bodyPr/>
        <a:lstStyle/>
        <a:p>
          <a:endParaRPr lang="en-US"/>
        </a:p>
      </dgm:t>
    </dgm:pt>
    <dgm:pt modelId="{9E16018E-4C16-E84D-8AEA-C988EF5BBCB0}" type="pres">
      <dgm:prSet presAssocID="{73BBA5CC-D4A2-D644-A501-8C6BBB90C141}" presName="hierRoot2" presStyleCnt="0"/>
      <dgm:spPr/>
    </dgm:pt>
    <dgm:pt modelId="{D659EECE-144E-BC46-8F57-1679523BFC6D}" type="pres">
      <dgm:prSet presAssocID="{73BBA5CC-D4A2-D644-A501-8C6BBB90C141}" presName="composite2" presStyleCnt="0"/>
      <dgm:spPr/>
    </dgm:pt>
    <dgm:pt modelId="{68A2BB5B-84AD-ED45-9F34-981398ACD1F2}" type="pres">
      <dgm:prSet presAssocID="{73BBA5CC-D4A2-D644-A501-8C6BBB90C141}" presName="background2" presStyleLbl="node2" presStyleIdx="1" presStyleCnt="2"/>
      <dgm:spPr/>
    </dgm:pt>
    <dgm:pt modelId="{49A0C572-5280-2643-9A6A-E5D0B7D1AA8C}" type="pres">
      <dgm:prSet presAssocID="{73BBA5CC-D4A2-D644-A501-8C6BBB90C141}" presName="text2" presStyleLbl="fgAcc2" presStyleIdx="1" presStyleCnt="2">
        <dgm:presLayoutVars>
          <dgm:chPref val="3"/>
        </dgm:presLayoutVars>
      </dgm:prSet>
      <dgm:spPr/>
      <dgm:t>
        <a:bodyPr/>
        <a:lstStyle/>
        <a:p>
          <a:endParaRPr lang="en-US"/>
        </a:p>
      </dgm:t>
    </dgm:pt>
    <dgm:pt modelId="{959C6542-19FF-B644-A90D-C75586B0F44F}" type="pres">
      <dgm:prSet presAssocID="{73BBA5CC-D4A2-D644-A501-8C6BBB90C141}" presName="hierChild3" presStyleCnt="0"/>
      <dgm:spPr/>
    </dgm:pt>
    <dgm:pt modelId="{ED57515B-57A1-534B-B4A8-6D22C1C57C41}" type="pres">
      <dgm:prSet presAssocID="{8232BD06-645F-1246-9A8F-512ECE9DE3DC}" presName="Name17" presStyleLbl="parChTrans1D3" presStyleIdx="2" presStyleCnt="4"/>
      <dgm:spPr/>
      <dgm:t>
        <a:bodyPr/>
        <a:lstStyle/>
        <a:p>
          <a:endParaRPr lang="en-US"/>
        </a:p>
      </dgm:t>
    </dgm:pt>
    <dgm:pt modelId="{9E741B1A-CED3-9C49-8B84-25809DA954F8}" type="pres">
      <dgm:prSet presAssocID="{4C77B0B6-B96B-1F41-8B9F-3BC586D15097}" presName="hierRoot3" presStyleCnt="0"/>
      <dgm:spPr/>
    </dgm:pt>
    <dgm:pt modelId="{A7490C84-5D79-DF41-AD78-C53AC0824E13}" type="pres">
      <dgm:prSet presAssocID="{4C77B0B6-B96B-1F41-8B9F-3BC586D15097}" presName="composite3" presStyleCnt="0"/>
      <dgm:spPr/>
    </dgm:pt>
    <dgm:pt modelId="{2D2DC5B2-F954-0140-AB68-103FD6E8D80C}" type="pres">
      <dgm:prSet presAssocID="{4C77B0B6-B96B-1F41-8B9F-3BC586D15097}" presName="background3" presStyleLbl="node3" presStyleIdx="2" presStyleCnt="4"/>
      <dgm:spPr/>
    </dgm:pt>
    <dgm:pt modelId="{B01F7E79-783D-7D4D-BFC7-0E3DFDD30676}" type="pres">
      <dgm:prSet presAssocID="{4C77B0B6-B96B-1F41-8B9F-3BC586D15097}" presName="text3" presStyleLbl="fgAcc3" presStyleIdx="2" presStyleCnt="4">
        <dgm:presLayoutVars>
          <dgm:chPref val="3"/>
        </dgm:presLayoutVars>
      </dgm:prSet>
      <dgm:spPr/>
      <dgm:t>
        <a:bodyPr/>
        <a:lstStyle/>
        <a:p>
          <a:endParaRPr lang="en-US"/>
        </a:p>
      </dgm:t>
    </dgm:pt>
    <dgm:pt modelId="{A2F6AC9D-1BAE-6747-89CA-2F89D1AA87C6}" type="pres">
      <dgm:prSet presAssocID="{4C77B0B6-B96B-1F41-8B9F-3BC586D15097}" presName="hierChild4" presStyleCnt="0"/>
      <dgm:spPr/>
    </dgm:pt>
    <dgm:pt modelId="{75773160-AA72-0140-81C1-C7D86003CFEC}" type="pres">
      <dgm:prSet presAssocID="{5894283C-B8E2-6841-8E2A-8B9306CEB4C4}" presName="Name17" presStyleLbl="parChTrans1D3" presStyleIdx="3" presStyleCnt="4"/>
      <dgm:spPr/>
      <dgm:t>
        <a:bodyPr/>
        <a:lstStyle/>
        <a:p>
          <a:endParaRPr lang="en-US"/>
        </a:p>
      </dgm:t>
    </dgm:pt>
    <dgm:pt modelId="{AEE4E2D5-73A8-F046-86F6-8BFED2A1F5E2}" type="pres">
      <dgm:prSet presAssocID="{152C0109-8BF3-4A40-BEDE-8F1BA334372A}" presName="hierRoot3" presStyleCnt="0"/>
      <dgm:spPr/>
    </dgm:pt>
    <dgm:pt modelId="{AAD6BAAE-B1D2-894F-9296-B25A075609B4}" type="pres">
      <dgm:prSet presAssocID="{152C0109-8BF3-4A40-BEDE-8F1BA334372A}" presName="composite3" presStyleCnt="0"/>
      <dgm:spPr/>
    </dgm:pt>
    <dgm:pt modelId="{FD4B5A99-DF51-8C42-875A-429FE2580BFE}" type="pres">
      <dgm:prSet presAssocID="{152C0109-8BF3-4A40-BEDE-8F1BA334372A}" presName="background3" presStyleLbl="node3" presStyleIdx="3" presStyleCnt="4"/>
      <dgm:spPr/>
    </dgm:pt>
    <dgm:pt modelId="{355F723B-8D49-0C4A-892E-39B075D773B3}" type="pres">
      <dgm:prSet presAssocID="{152C0109-8BF3-4A40-BEDE-8F1BA334372A}" presName="text3" presStyleLbl="fgAcc3" presStyleIdx="3" presStyleCnt="4">
        <dgm:presLayoutVars>
          <dgm:chPref val="3"/>
        </dgm:presLayoutVars>
      </dgm:prSet>
      <dgm:spPr/>
      <dgm:t>
        <a:bodyPr/>
        <a:lstStyle/>
        <a:p>
          <a:endParaRPr lang="en-US"/>
        </a:p>
      </dgm:t>
    </dgm:pt>
    <dgm:pt modelId="{AB4030EC-4FCA-7A42-9342-D8CD64678C34}" type="pres">
      <dgm:prSet presAssocID="{152C0109-8BF3-4A40-BEDE-8F1BA334372A}" presName="hierChild4" presStyleCnt="0"/>
      <dgm:spPr/>
    </dgm:pt>
  </dgm:ptLst>
  <dgm:cxnLst>
    <dgm:cxn modelId="{2FAAE5EC-D5C3-7B4C-B471-3A8F2BE11909}" type="presOf" srcId="{6834B697-F3CA-2E4B-962C-23F25D6BE172}" destId="{7CE01034-5BB3-0B45-ABA4-2AE2A041A336}" srcOrd="0" destOrd="0" presId="urn:microsoft.com/office/officeart/2005/8/layout/hierarchy1"/>
    <dgm:cxn modelId="{9A2BC962-1C8B-7D4F-AEFD-33B798048C1D}" srcId="{9528FA50-6552-2B4C-BA12-57858B355FB8}" destId="{14A7C7E1-FFB8-0A4C-AC44-069E67B32BF7}" srcOrd="0" destOrd="0" parTransId="{570A651F-8CBD-FF49-B3FA-4223D0432FE3}" sibTransId="{92A4B0C7-ACE4-814B-B238-C93CCFEB76F3}"/>
    <dgm:cxn modelId="{B3B38734-5ACE-CE47-8AEB-E7C4E36C346B}" type="presOf" srcId="{0ECA9AB3-35B5-D040-937D-1B1539646D7A}" destId="{E53DDF3A-097A-7246-8A81-DDAE5CF33D52}" srcOrd="0" destOrd="0" presId="urn:microsoft.com/office/officeart/2005/8/layout/hierarchy1"/>
    <dgm:cxn modelId="{006E4F49-6336-344B-B971-D2C797F01A1B}" srcId="{9528FA50-6552-2B4C-BA12-57858B355FB8}" destId="{7235D26C-C828-CD4D-96AE-1492FCD848F7}" srcOrd="1" destOrd="0" parTransId="{0ECA9AB3-35B5-D040-937D-1B1539646D7A}" sibTransId="{DAB95D5F-C377-9647-8982-FE65F01382D0}"/>
    <dgm:cxn modelId="{00DC4370-982D-0645-B58D-BA62AF3F1717}" type="presOf" srcId="{7235D26C-C828-CD4D-96AE-1492FCD848F7}" destId="{01FB1C85-9A38-3744-9F90-E3241FF242C6}" srcOrd="0" destOrd="0" presId="urn:microsoft.com/office/officeart/2005/8/layout/hierarchy1"/>
    <dgm:cxn modelId="{9F715BF4-0A95-CB4A-8F47-0FC083B64A3A}" type="presOf" srcId="{152C0109-8BF3-4A40-BEDE-8F1BA334372A}" destId="{355F723B-8D49-0C4A-892E-39B075D773B3}" srcOrd="0" destOrd="0" presId="urn:microsoft.com/office/officeart/2005/8/layout/hierarchy1"/>
    <dgm:cxn modelId="{CB11CA89-914E-FA4D-99F1-799EF23A9B15}" type="presOf" srcId="{9528FA50-6552-2B4C-BA12-57858B355FB8}" destId="{E22355F7-B092-0446-AEE4-674AF8A25D07}" srcOrd="0" destOrd="0" presId="urn:microsoft.com/office/officeart/2005/8/layout/hierarchy1"/>
    <dgm:cxn modelId="{816DCF6F-F573-5046-A87D-AE169C237124}" type="presOf" srcId="{4C77B0B6-B96B-1F41-8B9F-3BC586D15097}" destId="{B01F7E79-783D-7D4D-BFC7-0E3DFDD30676}" srcOrd="0" destOrd="0" presId="urn:microsoft.com/office/officeart/2005/8/layout/hierarchy1"/>
    <dgm:cxn modelId="{8DB5857F-BDAE-1043-964F-219967941F75}" srcId="{6834B697-F3CA-2E4B-962C-23F25D6BE172}" destId="{0EF86866-57C0-DA48-B33F-8301B8C1E830}" srcOrd="0" destOrd="0" parTransId="{6C3082DC-FFF7-A24D-B5EC-27B7D2B4DA26}" sibTransId="{D566F21B-A842-7648-9FD8-436B121E4057}"/>
    <dgm:cxn modelId="{83B18447-192A-F54D-B841-4492406F70F1}" srcId="{0EF86866-57C0-DA48-B33F-8301B8C1E830}" destId="{9528FA50-6552-2B4C-BA12-57858B355FB8}" srcOrd="0" destOrd="0" parTransId="{AE5ECC52-A1F6-2741-B8A6-7B81F687CEE2}" sibTransId="{EBD93A3D-0AAD-CE42-A56B-B18253F7AFE5}"/>
    <dgm:cxn modelId="{1023EBA5-E1EC-B544-8D1E-9C6D95D66FF1}" srcId="{0EF86866-57C0-DA48-B33F-8301B8C1E830}" destId="{73BBA5CC-D4A2-D644-A501-8C6BBB90C141}" srcOrd="1" destOrd="0" parTransId="{AB933FD3-BE6A-4148-926D-60EC6551887B}" sibTransId="{367D5EF0-464C-A74A-B991-2A0D507DDC62}"/>
    <dgm:cxn modelId="{EA68E982-7B88-6344-9E86-FBF117EC6AC6}" type="presOf" srcId="{AB933FD3-BE6A-4148-926D-60EC6551887B}" destId="{779515B7-26FD-5644-A44E-3986B32BB684}" srcOrd="0" destOrd="0" presId="urn:microsoft.com/office/officeart/2005/8/layout/hierarchy1"/>
    <dgm:cxn modelId="{60F6F370-472C-9F49-9DAD-37616D8BE262}" srcId="{73BBA5CC-D4A2-D644-A501-8C6BBB90C141}" destId="{4C77B0B6-B96B-1F41-8B9F-3BC586D15097}" srcOrd="0" destOrd="0" parTransId="{8232BD06-645F-1246-9A8F-512ECE9DE3DC}" sibTransId="{5BB662CE-E3C7-C444-B53B-AF25BDAEC246}"/>
    <dgm:cxn modelId="{EE34FF84-8090-0F48-99D6-A3DC3EBD3B96}" type="presOf" srcId="{14A7C7E1-FFB8-0A4C-AC44-069E67B32BF7}" destId="{39336643-E905-4B4E-8F71-E2ACD130B1D4}" srcOrd="0" destOrd="0" presId="urn:microsoft.com/office/officeart/2005/8/layout/hierarchy1"/>
    <dgm:cxn modelId="{26C4E7D2-BDDB-4545-9CC1-57CC0BA9BE2E}" type="presOf" srcId="{73BBA5CC-D4A2-D644-A501-8C6BBB90C141}" destId="{49A0C572-5280-2643-9A6A-E5D0B7D1AA8C}" srcOrd="0" destOrd="0" presId="urn:microsoft.com/office/officeart/2005/8/layout/hierarchy1"/>
    <dgm:cxn modelId="{1861A48B-A851-8943-8CC0-F44A1B402826}" type="presOf" srcId="{AE5ECC52-A1F6-2741-B8A6-7B81F687CEE2}" destId="{7CE55A25-1CF6-5E43-A592-6789150EBBAF}" srcOrd="0" destOrd="0" presId="urn:microsoft.com/office/officeart/2005/8/layout/hierarchy1"/>
    <dgm:cxn modelId="{015798FA-F73B-3647-9801-4DCA6D86078E}" type="presOf" srcId="{8232BD06-645F-1246-9A8F-512ECE9DE3DC}" destId="{ED57515B-57A1-534B-B4A8-6D22C1C57C41}" srcOrd="0" destOrd="0" presId="urn:microsoft.com/office/officeart/2005/8/layout/hierarchy1"/>
    <dgm:cxn modelId="{F94C585A-3F8C-5D40-88E0-B4E8E9D6602E}" type="presOf" srcId="{0EF86866-57C0-DA48-B33F-8301B8C1E830}" destId="{03296AAA-38E5-9F43-AC47-7032BB34F4E8}" srcOrd="0" destOrd="0" presId="urn:microsoft.com/office/officeart/2005/8/layout/hierarchy1"/>
    <dgm:cxn modelId="{CCDE20A2-E21D-5447-B630-FC38C31309BE}" type="presOf" srcId="{5894283C-B8E2-6841-8E2A-8B9306CEB4C4}" destId="{75773160-AA72-0140-81C1-C7D86003CFEC}" srcOrd="0" destOrd="0" presId="urn:microsoft.com/office/officeart/2005/8/layout/hierarchy1"/>
    <dgm:cxn modelId="{D8594051-9617-594F-BE4E-A56DBFFE23E6}" type="presOf" srcId="{570A651F-8CBD-FF49-B3FA-4223D0432FE3}" destId="{5782CDE9-CD23-C646-9AB3-FA6CA61AB861}" srcOrd="0" destOrd="0" presId="urn:microsoft.com/office/officeart/2005/8/layout/hierarchy1"/>
    <dgm:cxn modelId="{421B523A-A823-F54F-AC8E-FE49C30D468E}" srcId="{73BBA5CC-D4A2-D644-A501-8C6BBB90C141}" destId="{152C0109-8BF3-4A40-BEDE-8F1BA334372A}" srcOrd="1" destOrd="0" parTransId="{5894283C-B8E2-6841-8E2A-8B9306CEB4C4}" sibTransId="{92D4396D-79FD-A24F-810C-2DE56E4AE2AD}"/>
    <dgm:cxn modelId="{A3C4A113-EA02-0E45-8B78-C90F047380B2}" type="presParOf" srcId="{7CE01034-5BB3-0B45-ABA4-2AE2A041A336}" destId="{84647F96-9506-4746-821C-0CBC96765AEF}" srcOrd="0" destOrd="0" presId="urn:microsoft.com/office/officeart/2005/8/layout/hierarchy1"/>
    <dgm:cxn modelId="{01B51B7F-106D-1D4B-AC91-FA02A847A997}" type="presParOf" srcId="{84647F96-9506-4746-821C-0CBC96765AEF}" destId="{91C33C82-A95E-9245-B1F7-C7807C7A4684}" srcOrd="0" destOrd="0" presId="urn:microsoft.com/office/officeart/2005/8/layout/hierarchy1"/>
    <dgm:cxn modelId="{8026629A-A697-5343-8B02-76D211981C86}" type="presParOf" srcId="{91C33C82-A95E-9245-B1F7-C7807C7A4684}" destId="{323F4F4A-10E5-0340-A9DE-5C876B9D3C40}" srcOrd="0" destOrd="0" presId="urn:microsoft.com/office/officeart/2005/8/layout/hierarchy1"/>
    <dgm:cxn modelId="{744B818A-B0F1-E84A-8624-B7925351E7A8}" type="presParOf" srcId="{91C33C82-A95E-9245-B1F7-C7807C7A4684}" destId="{03296AAA-38E5-9F43-AC47-7032BB34F4E8}" srcOrd="1" destOrd="0" presId="urn:microsoft.com/office/officeart/2005/8/layout/hierarchy1"/>
    <dgm:cxn modelId="{BD0031D3-C228-6347-B737-B8B9843DAC8D}" type="presParOf" srcId="{84647F96-9506-4746-821C-0CBC96765AEF}" destId="{6E5DB036-D97F-A143-9B22-CFCEEF7303A2}" srcOrd="1" destOrd="0" presId="urn:microsoft.com/office/officeart/2005/8/layout/hierarchy1"/>
    <dgm:cxn modelId="{599381D5-7A4B-ED4F-A98B-F10897F00D3A}" type="presParOf" srcId="{6E5DB036-D97F-A143-9B22-CFCEEF7303A2}" destId="{7CE55A25-1CF6-5E43-A592-6789150EBBAF}" srcOrd="0" destOrd="0" presId="urn:microsoft.com/office/officeart/2005/8/layout/hierarchy1"/>
    <dgm:cxn modelId="{089AD87F-A0CA-974C-918D-8BC38F341F02}" type="presParOf" srcId="{6E5DB036-D97F-A143-9B22-CFCEEF7303A2}" destId="{47C8C20D-EAF8-4942-8D88-D2E400C3C477}" srcOrd="1" destOrd="0" presId="urn:microsoft.com/office/officeart/2005/8/layout/hierarchy1"/>
    <dgm:cxn modelId="{0A97C175-CB02-EC41-A7F7-35B707A6107B}" type="presParOf" srcId="{47C8C20D-EAF8-4942-8D88-D2E400C3C477}" destId="{72BC368B-2404-5641-835F-DA3BD78B8CB5}" srcOrd="0" destOrd="0" presId="urn:microsoft.com/office/officeart/2005/8/layout/hierarchy1"/>
    <dgm:cxn modelId="{2164B23B-593B-DE4B-B3E0-24D03804BB5F}" type="presParOf" srcId="{72BC368B-2404-5641-835F-DA3BD78B8CB5}" destId="{384ECF70-96F8-A849-9DCA-8E36B507265F}" srcOrd="0" destOrd="0" presId="urn:microsoft.com/office/officeart/2005/8/layout/hierarchy1"/>
    <dgm:cxn modelId="{4FF24930-C623-DC46-9367-64ADC3D40AB1}" type="presParOf" srcId="{72BC368B-2404-5641-835F-DA3BD78B8CB5}" destId="{E22355F7-B092-0446-AEE4-674AF8A25D07}" srcOrd="1" destOrd="0" presId="urn:microsoft.com/office/officeart/2005/8/layout/hierarchy1"/>
    <dgm:cxn modelId="{8A71F0B4-A94F-1A47-8FAC-4C991DEF1812}" type="presParOf" srcId="{47C8C20D-EAF8-4942-8D88-D2E400C3C477}" destId="{16FA61B6-41CB-2D49-B70B-A0A44F68BD1D}" srcOrd="1" destOrd="0" presId="urn:microsoft.com/office/officeart/2005/8/layout/hierarchy1"/>
    <dgm:cxn modelId="{CAF51C41-04FF-F04C-B042-DBC09EF2D504}" type="presParOf" srcId="{16FA61B6-41CB-2D49-B70B-A0A44F68BD1D}" destId="{5782CDE9-CD23-C646-9AB3-FA6CA61AB861}" srcOrd="0" destOrd="0" presId="urn:microsoft.com/office/officeart/2005/8/layout/hierarchy1"/>
    <dgm:cxn modelId="{FCCC934D-840A-3B48-BB1E-6D74586D4AEF}" type="presParOf" srcId="{16FA61B6-41CB-2D49-B70B-A0A44F68BD1D}" destId="{DBE37F2A-FC60-3F4F-B431-1A94FADFDE03}" srcOrd="1" destOrd="0" presId="urn:microsoft.com/office/officeart/2005/8/layout/hierarchy1"/>
    <dgm:cxn modelId="{28B67B3C-E1A0-B646-AB49-4E00DDEACC42}" type="presParOf" srcId="{DBE37F2A-FC60-3F4F-B431-1A94FADFDE03}" destId="{BC4FAE94-C996-134F-BD9F-0B1D9D51EAE5}" srcOrd="0" destOrd="0" presId="urn:microsoft.com/office/officeart/2005/8/layout/hierarchy1"/>
    <dgm:cxn modelId="{9BE3C876-980D-0C46-A471-A8ACA324CC22}" type="presParOf" srcId="{BC4FAE94-C996-134F-BD9F-0B1D9D51EAE5}" destId="{35D3B843-0B42-ED44-9EF3-DA2A3A151FAD}" srcOrd="0" destOrd="0" presId="urn:microsoft.com/office/officeart/2005/8/layout/hierarchy1"/>
    <dgm:cxn modelId="{8E2362D3-06EF-EA48-B02A-C9F8155274B4}" type="presParOf" srcId="{BC4FAE94-C996-134F-BD9F-0B1D9D51EAE5}" destId="{39336643-E905-4B4E-8F71-E2ACD130B1D4}" srcOrd="1" destOrd="0" presId="urn:microsoft.com/office/officeart/2005/8/layout/hierarchy1"/>
    <dgm:cxn modelId="{4F3BAA4C-8330-5340-B965-DCF488E72790}" type="presParOf" srcId="{DBE37F2A-FC60-3F4F-B431-1A94FADFDE03}" destId="{B2B7C7DD-6AFD-8649-A25F-1841C45C8F93}" srcOrd="1" destOrd="0" presId="urn:microsoft.com/office/officeart/2005/8/layout/hierarchy1"/>
    <dgm:cxn modelId="{D74D46FB-6320-5F41-B8C6-A2331FE76EDA}" type="presParOf" srcId="{16FA61B6-41CB-2D49-B70B-A0A44F68BD1D}" destId="{E53DDF3A-097A-7246-8A81-DDAE5CF33D52}" srcOrd="2" destOrd="0" presId="urn:microsoft.com/office/officeart/2005/8/layout/hierarchy1"/>
    <dgm:cxn modelId="{9A588696-EEE0-8843-AE32-AE6A0DFD13ED}" type="presParOf" srcId="{16FA61B6-41CB-2D49-B70B-A0A44F68BD1D}" destId="{ADB634E6-28A4-7A42-8C48-382C98D210F0}" srcOrd="3" destOrd="0" presId="urn:microsoft.com/office/officeart/2005/8/layout/hierarchy1"/>
    <dgm:cxn modelId="{E3C6A256-AFA0-DC41-95FB-ACFC49649FDD}" type="presParOf" srcId="{ADB634E6-28A4-7A42-8C48-382C98D210F0}" destId="{1B1D132E-50B6-BA4F-9349-116964208B2B}" srcOrd="0" destOrd="0" presId="urn:microsoft.com/office/officeart/2005/8/layout/hierarchy1"/>
    <dgm:cxn modelId="{FFE9D2AE-A42E-5548-9E6C-D44EA1C784C6}" type="presParOf" srcId="{1B1D132E-50B6-BA4F-9349-116964208B2B}" destId="{5988FEEF-5E2D-B348-9D20-BD8F9270C48B}" srcOrd="0" destOrd="0" presId="urn:microsoft.com/office/officeart/2005/8/layout/hierarchy1"/>
    <dgm:cxn modelId="{82EF66EB-0439-3D4A-BB94-C1F6ADF23808}" type="presParOf" srcId="{1B1D132E-50B6-BA4F-9349-116964208B2B}" destId="{01FB1C85-9A38-3744-9F90-E3241FF242C6}" srcOrd="1" destOrd="0" presId="urn:microsoft.com/office/officeart/2005/8/layout/hierarchy1"/>
    <dgm:cxn modelId="{601CA9CD-B80C-B641-A76B-02F74C1CB1C8}" type="presParOf" srcId="{ADB634E6-28A4-7A42-8C48-382C98D210F0}" destId="{D46F5D6D-D14C-A643-A0DE-B16AB9EA9BFA}" srcOrd="1" destOrd="0" presId="urn:microsoft.com/office/officeart/2005/8/layout/hierarchy1"/>
    <dgm:cxn modelId="{DF677D83-F154-5143-9D25-3F94F69D6691}" type="presParOf" srcId="{6E5DB036-D97F-A143-9B22-CFCEEF7303A2}" destId="{779515B7-26FD-5644-A44E-3986B32BB684}" srcOrd="2" destOrd="0" presId="urn:microsoft.com/office/officeart/2005/8/layout/hierarchy1"/>
    <dgm:cxn modelId="{3FC50CAC-056E-FF4C-B2B1-AB1E997ED7A8}" type="presParOf" srcId="{6E5DB036-D97F-A143-9B22-CFCEEF7303A2}" destId="{9E16018E-4C16-E84D-8AEA-C988EF5BBCB0}" srcOrd="3" destOrd="0" presId="urn:microsoft.com/office/officeart/2005/8/layout/hierarchy1"/>
    <dgm:cxn modelId="{3700783B-CF3B-1C44-AD3A-93CF504437ED}" type="presParOf" srcId="{9E16018E-4C16-E84D-8AEA-C988EF5BBCB0}" destId="{D659EECE-144E-BC46-8F57-1679523BFC6D}" srcOrd="0" destOrd="0" presId="urn:microsoft.com/office/officeart/2005/8/layout/hierarchy1"/>
    <dgm:cxn modelId="{AA38C592-0775-104F-9F5F-F098F3D479E1}" type="presParOf" srcId="{D659EECE-144E-BC46-8F57-1679523BFC6D}" destId="{68A2BB5B-84AD-ED45-9F34-981398ACD1F2}" srcOrd="0" destOrd="0" presId="urn:microsoft.com/office/officeart/2005/8/layout/hierarchy1"/>
    <dgm:cxn modelId="{7E9120FD-DF53-6545-B478-C0138BB83DAF}" type="presParOf" srcId="{D659EECE-144E-BC46-8F57-1679523BFC6D}" destId="{49A0C572-5280-2643-9A6A-E5D0B7D1AA8C}" srcOrd="1" destOrd="0" presId="urn:microsoft.com/office/officeart/2005/8/layout/hierarchy1"/>
    <dgm:cxn modelId="{B542F6C9-61F3-A64E-ACB9-70DE19845BDB}" type="presParOf" srcId="{9E16018E-4C16-E84D-8AEA-C988EF5BBCB0}" destId="{959C6542-19FF-B644-A90D-C75586B0F44F}" srcOrd="1" destOrd="0" presId="urn:microsoft.com/office/officeart/2005/8/layout/hierarchy1"/>
    <dgm:cxn modelId="{6211B12E-8799-FB40-A6E8-55DC95D006B4}" type="presParOf" srcId="{959C6542-19FF-B644-A90D-C75586B0F44F}" destId="{ED57515B-57A1-534B-B4A8-6D22C1C57C41}" srcOrd="0" destOrd="0" presId="urn:microsoft.com/office/officeart/2005/8/layout/hierarchy1"/>
    <dgm:cxn modelId="{617B1F10-F8DD-144B-A338-1F341B2B7F02}" type="presParOf" srcId="{959C6542-19FF-B644-A90D-C75586B0F44F}" destId="{9E741B1A-CED3-9C49-8B84-25809DA954F8}" srcOrd="1" destOrd="0" presId="urn:microsoft.com/office/officeart/2005/8/layout/hierarchy1"/>
    <dgm:cxn modelId="{23FB8598-017E-DB49-B2E8-FC5085725743}" type="presParOf" srcId="{9E741B1A-CED3-9C49-8B84-25809DA954F8}" destId="{A7490C84-5D79-DF41-AD78-C53AC0824E13}" srcOrd="0" destOrd="0" presId="urn:microsoft.com/office/officeart/2005/8/layout/hierarchy1"/>
    <dgm:cxn modelId="{44A47F8C-0926-E14E-8CC7-5C664475850C}" type="presParOf" srcId="{A7490C84-5D79-DF41-AD78-C53AC0824E13}" destId="{2D2DC5B2-F954-0140-AB68-103FD6E8D80C}" srcOrd="0" destOrd="0" presId="urn:microsoft.com/office/officeart/2005/8/layout/hierarchy1"/>
    <dgm:cxn modelId="{2AFA9905-EFAB-3C43-AA49-64C4EB46E9B1}" type="presParOf" srcId="{A7490C84-5D79-DF41-AD78-C53AC0824E13}" destId="{B01F7E79-783D-7D4D-BFC7-0E3DFDD30676}" srcOrd="1" destOrd="0" presId="urn:microsoft.com/office/officeart/2005/8/layout/hierarchy1"/>
    <dgm:cxn modelId="{FEBC70DA-A7A7-E346-8B6B-8F3077FB084F}" type="presParOf" srcId="{9E741B1A-CED3-9C49-8B84-25809DA954F8}" destId="{A2F6AC9D-1BAE-6747-89CA-2F89D1AA87C6}" srcOrd="1" destOrd="0" presId="urn:microsoft.com/office/officeart/2005/8/layout/hierarchy1"/>
    <dgm:cxn modelId="{39040050-39B5-E145-B121-45BD9D76BB4B}" type="presParOf" srcId="{959C6542-19FF-B644-A90D-C75586B0F44F}" destId="{75773160-AA72-0140-81C1-C7D86003CFEC}" srcOrd="2" destOrd="0" presId="urn:microsoft.com/office/officeart/2005/8/layout/hierarchy1"/>
    <dgm:cxn modelId="{C258E6B7-311A-8C42-B355-5D6F7FC5B938}" type="presParOf" srcId="{959C6542-19FF-B644-A90D-C75586B0F44F}" destId="{AEE4E2D5-73A8-F046-86F6-8BFED2A1F5E2}" srcOrd="3" destOrd="0" presId="urn:microsoft.com/office/officeart/2005/8/layout/hierarchy1"/>
    <dgm:cxn modelId="{719A5FDD-EC23-4D45-834B-9B22E05571D7}" type="presParOf" srcId="{AEE4E2D5-73A8-F046-86F6-8BFED2A1F5E2}" destId="{AAD6BAAE-B1D2-894F-9296-B25A075609B4}" srcOrd="0" destOrd="0" presId="urn:microsoft.com/office/officeart/2005/8/layout/hierarchy1"/>
    <dgm:cxn modelId="{AA86FC62-42E0-704F-9481-049293E44790}" type="presParOf" srcId="{AAD6BAAE-B1D2-894F-9296-B25A075609B4}" destId="{FD4B5A99-DF51-8C42-875A-429FE2580BFE}" srcOrd="0" destOrd="0" presId="urn:microsoft.com/office/officeart/2005/8/layout/hierarchy1"/>
    <dgm:cxn modelId="{4B66EBF8-2DD7-BC49-A002-8E24E993C983}" type="presParOf" srcId="{AAD6BAAE-B1D2-894F-9296-B25A075609B4}" destId="{355F723B-8D49-0C4A-892E-39B075D773B3}" srcOrd="1" destOrd="0" presId="urn:microsoft.com/office/officeart/2005/8/layout/hierarchy1"/>
    <dgm:cxn modelId="{F3D68178-D41D-1A4C-94FC-CB36AE6272C2}" type="presParOf" srcId="{AEE4E2D5-73A8-F046-86F6-8BFED2A1F5E2}" destId="{AB4030EC-4FCA-7A42-9342-D8CD64678C34}"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773160-AA72-0140-81C1-C7D86003CFEC}">
      <dsp:nvSpPr>
        <dsp:cNvPr id="0" name=""/>
        <dsp:cNvSpPr/>
      </dsp:nvSpPr>
      <dsp:spPr>
        <a:xfrm>
          <a:off x="6123176" y="2718691"/>
          <a:ext cx="1052006" cy="500659"/>
        </a:xfrm>
        <a:custGeom>
          <a:avLst/>
          <a:gdLst/>
          <a:ahLst/>
          <a:cxnLst/>
          <a:rect l="0" t="0" r="0" b="0"/>
          <a:pathLst>
            <a:path>
              <a:moveTo>
                <a:pt x="0" y="0"/>
              </a:moveTo>
              <a:lnTo>
                <a:pt x="0" y="341184"/>
              </a:lnTo>
              <a:lnTo>
                <a:pt x="1052006" y="341184"/>
              </a:lnTo>
              <a:lnTo>
                <a:pt x="1052006" y="500659"/>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D57515B-57A1-534B-B4A8-6D22C1C57C41}">
      <dsp:nvSpPr>
        <dsp:cNvPr id="0" name=""/>
        <dsp:cNvSpPr/>
      </dsp:nvSpPr>
      <dsp:spPr>
        <a:xfrm>
          <a:off x="5071169" y="2718691"/>
          <a:ext cx="1052006" cy="500659"/>
        </a:xfrm>
        <a:custGeom>
          <a:avLst/>
          <a:gdLst/>
          <a:ahLst/>
          <a:cxnLst/>
          <a:rect l="0" t="0" r="0" b="0"/>
          <a:pathLst>
            <a:path>
              <a:moveTo>
                <a:pt x="1052006" y="0"/>
              </a:moveTo>
              <a:lnTo>
                <a:pt x="1052006" y="341184"/>
              </a:lnTo>
              <a:lnTo>
                <a:pt x="0" y="341184"/>
              </a:lnTo>
              <a:lnTo>
                <a:pt x="0" y="500659"/>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79515B7-26FD-5644-A44E-3986B32BB684}">
      <dsp:nvSpPr>
        <dsp:cNvPr id="0" name=""/>
        <dsp:cNvSpPr/>
      </dsp:nvSpPr>
      <dsp:spPr>
        <a:xfrm>
          <a:off x="4019163" y="1124901"/>
          <a:ext cx="2104012" cy="500659"/>
        </a:xfrm>
        <a:custGeom>
          <a:avLst/>
          <a:gdLst/>
          <a:ahLst/>
          <a:cxnLst/>
          <a:rect l="0" t="0" r="0" b="0"/>
          <a:pathLst>
            <a:path>
              <a:moveTo>
                <a:pt x="0" y="0"/>
              </a:moveTo>
              <a:lnTo>
                <a:pt x="0" y="341184"/>
              </a:lnTo>
              <a:lnTo>
                <a:pt x="2104012" y="341184"/>
              </a:lnTo>
              <a:lnTo>
                <a:pt x="2104012" y="500659"/>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53DDF3A-097A-7246-8A81-DDAE5CF33D52}">
      <dsp:nvSpPr>
        <dsp:cNvPr id="0" name=""/>
        <dsp:cNvSpPr/>
      </dsp:nvSpPr>
      <dsp:spPr>
        <a:xfrm>
          <a:off x="1915150" y="2718691"/>
          <a:ext cx="1052006" cy="500659"/>
        </a:xfrm>
        <a:custGeom>
          <a:avLst/>
          <a:gdLst/>
          <a:ahLst/>
          <a:cxnLst/>
          <a:rect l="0" t="0" r="0" b="0"/>
          <a:pathLst>
            <a:path>
              <a:moveTo>
                <a:pt x="0" y="0"/>
              </a:moveTo>
              <a:lnTo>
                <a:pt x="0" y="341184"/>
              </a:lnTo>
              <a:lnTo>
                <a:pt x="1052006" y="341184"/>
              </a:lnTo>
              <a:lnTo>
                <a:pt x="1052006" y="500659"/>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782CDE9-CD23-C646-9AB3-FA6CA61AB861}">
      <dsp:nvSpPr>
        <dsp:cNvPr id="0" name=""/>
        <dsp:cNvSpPr/>
      </dsp:nvSpPr>
      <dsp:spPr>
        <a:xfrm>
          <a:off x="863143" y="2718691"/>
          <a:ext cx="1052006" cy="500659"/>
        </a:xfrm>
        <a:custGeom>
          <a:avLst/>
          <a:gdLst/>
          <a:ahLst/>
          <a:cxnLst/>
          <a:rect l="0" t="0" r="0" b="0"/>
          <a:pathLst>
            <a:path>
              <a:moveTo>
                <a:pt x="1052006" y="0"/>
              </a:moveTo>
              <a:lnTo>
                <a:pt x="1052006" y="341184"/>
              </a:lnTo>
              <a:lnTo>
                <a:pt x="0" y="341184"/>
              </a:lnTo>
              <a:lnTo>
                <a:pt x="0" y="500659"/>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CE55A25-1CF6-5E43-A592-6789150EBBAF}">
      <dsp:nvSpPr>
        <dsp:cNvPr id="0" name=""/>
        <dsp:cNvSpPr/>
      </dsp:nvSpPr>
      <dsp:spPr>
        <a:xfrm>
          <a:off x="1915150" y="1124901"/>
          <a:ext cx="2104012" cy="500659"/>
        </a:xfrm>
        <a:custGeom>
          <a:avLst/>
          <a:gdLst/>
          <a:ahLst/>
          <a:cxnLst/>
          <a:rect l="0" t="0" r="0" b="0"/>
          <a:pathLst>
            <a:path>
              <a:moveTo>
                <a:pt x="2104012" y="0"/>
              </a:moveTo>
              <a:lnTo>
                <a:pt x="2104012" y="341184"/>
              </a:lnTo>
              <a:lnTo>
                <a:pt x="0" y="341184"/>
              </a:lnTo>
              <a:lnTo>
                <a:pt x="0" y="500659"/>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23F4F4A-10E5-0340-A9DE-5C876B9D3C40}">
      <dsp:nvSpPr>
        <dsp:cNvPr id="0" name=""/>
        <dsp:cNvSpPr/>
      </dsp:nvSpPr>
      <dsp:spPr>
        <a:xfrm>
          <a:off x="3158430" y="31771"/>
          <a:ext cx="1721465" cy="109313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3296AAA-38E5-9F43-AC47-7032BB34F4E8}">
      <dsp:nvSpPr>
        <dsp:cNvPr id="0" name=""/>
        <dsp:cNvSpPr/>
      </dsp:nvSpPr>
      <dsp:spPr>
        <a:xfrm>
          <a:off x="3349704" y="213481"/>
          <a:ext cx="1721465" cy="109313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Father</a:t>
          </a:r>
          <a:endParaRPr lang="en-US" sz="1800" kern="1200" dirty="0"/>
        </a:p>
      </dsp:txBody>
      <dsp:txXfrm>
        <a:off x="3381721" y="245498"/>
        <a:ext cx="1657431" cy="1029096"/>
      </dsp:txXfrm>
    </dsp:sp>
    <dsp:sp modelId="{384ECF70-96F8-A849-9DCA-8E36B507265F}">
      <dsp:nvSpPr>
        <dsp:cNvPr id="0" name=""/>
        <dsp:cNvSpPr/>
      </dsp:nvSpPr>
      <dsp:spPr>
        <a:xfrm>
          <a:off x="1054417" y="1625561"/>
          <a:ext cx="1721465" cy="109313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22355F7-B092-0446-AEE4-674AF8A25D07}">
      <dsp:nvSpPr>
        <dsp:cNvPr id="0" name=""/>
        <dsp:cNvSpPr/>
      </dsp:nvSpPr>
      <dsp:spPr>
        <a:xfrm>
          <a:off x="1245691" y="1807271"/>
          <a:ext cx="1721465" cy="109313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Older Son</a:t>
          </a:r>
        </a:p>
        <a:p>
          <a:pPr lvl="0" algn="ctr" defTabSz="800100">
            <a:lnSpc>
              <a:spcPct val="90000"/>
            </a:lnSpc>
            <a:spcBef>
              <a:spcPct val="0"/>
            </a:spcBef>
            <a:spcAft>
              <a:spcPct val="35000"/>
            </a:spcAft>
          </a:pPr>
          <a:r>
            <a:rPr lang="en-US" sz="1800" b="1" kern="1200" dirty="0" smtClean="0">
              <a:solidFill>
                <a:srgbClr val="FF0000"/>
              </a:solidFill>
            </a:rPr>
            <a:t>2/3</a:t>
          </a:r>
          <a:endParaRPr lang="en-US" sz="1800" b="1" kern="1200" dirty="0">
            <a:solidFill>
              <a:srgbClr val="FF0000"/>
            </a:solidFill>
          </a:endParaRPr>
        </a:p>
      </dsp:txBody>
      <dsp:txXfrm>
        <a:off x="1277708" y="1839288"/>
        <a:ext cx="1657431" cy="1029096"/>
      </dsp:txXfrm>
    </dsp:sp>
    <dsp:sp modelId="{35D3B843-0B42-ED44-9EF3-DA2A3A151FAD}">
      <dsp:nvSpPr>
        <dsp:cNvPr id="0" name=""/>
        <dsp:cNvSpPr/>
      </dsp:nvSpPr>
      <dsp:spPr>
        <a:xfrm>
          <a:off x="2411" y="3219351"/>
          <a:ext cx="1721465" cy="109313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9336643-E905-4B4E-8F71-E2ACD130B1D4}">
      <dsp:nvSpPr>
        <dsp:cNvPr id="0" name=""/>
        <dsp:cNvSpPr/>
      </dsp:nvSpPr>
      <dsp:spPr>
        <a:xfrm>
          <a:off x="193684" y="3401061"/>
          <a:ext cx="1721465" cy="109313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Older Grandson</a:t>
          </a:r>
        </a:p>
        <a:p>
          <a:pPr lvl="0" algn="ctr" defTabSz="800100">
            <a:lnSpc>
              <a:spcPct val="90000"/>
            </a:lnSpc>
            <a:spcBef>
              <a:spcPct val="0"/>
            </a:spcBef>
            <a:spcAft>
              <a:spcPct val="35000"/>
            </a:spcAft>
          </a:pPr>
          <a:r>
            <a:rPr lang="en-US" sz="1800" kern="1200" dirty="0" smtClean="0"/>
            <a:t>2/3 * </a:t>
          </a:r>
          <a:r>
            <a:rPr lang="en-US" sz="1800" b="1" kern="1200" dirty="0" smtClean="0">
              <a:solidFill>
                <a:srgbClr val="FF0000"/>
              </a:solidFill>
            </a:rPr>
            <a:t>2/3</a:t>
          </a:r>
          <a:endParaRPr lang="en-US" sz="1800" b="1" kern="1200" dirty="0">
            <a:solidFill>
              <a:srgbClr val="FF0000"/>
            </a:solidFill>
          </a:endParaRPr>
        </a:p>
      </dsp:txBody>
      <dsp:txXfrm>
        <a:off x="225701" y="3433078"/>
        <a:ext cx="1657431" cy="1029096"/>
      </dsp:txXfrm>
    </dsp:sp>
    <dsp:sp modelId="{5988FEEF-5E2D-B348-9D20-BD8F9270C48B}">
      <dsp:nvSpPr>
        <dsp:cNvPr id="0" name=""/>
        <dsp:cNvSpPr/>
      </dsp:nvSpPr>
      <dsp:spPr>
        <a:xfrm>
          <a:off x="2106423" y="3219351"/>
          <a:ext cx="1721465" cy="109313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1FB1C85-9A38-3744-9F90-E3241FF242C6}">
      <dsp:nvSpPr>
        <dsp:cNvPr id="0" name=""/>
        <dsp:cNvSpPr/>
      </dsp:nvSpPr>
      <dsp:spPr>
        <a:xfrm>
          <a:off x="2297697" y="3401061"/>
          <a:ext cx="1721465" cy="109313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Younger Grandson</a:t>
          </a:r>
        </a:p>
        <a:p>
          <a:pPr lvl="0" algn="ctr" defTabSz="800100">
            <a:lnSpc>
              <a:spcPct val="90000"/>
            </a:lnSpc>
            <a:spcBef>
              <a:spcPct val="0"/>
            </a:spcBef>
            <a:spcAft>
              <a:spcPct val="35000"/>
            </a:spcAft>
          </a:pPr>
          <a:r>
            <a:rPr lang="en-US" sz="1800" kern="1200" dirty="0" smtClean="0"/>
            <a:t>1/3 * </a:t>
          </a:r>
          <a:r>
            <a:rPr lang="en-US" sz="1800" b="1" kern="1200" dirty="0" smtClean="0">
              <a:solidFill>
                <a:srgbClr val="FF0000"/>
              </a:solidFill>
            </a:rPr>
            <a:t>2/3</a:t>
          </a:r>
          <a:endParaRPr lang="en-US" sz="1800" b="1" kern="1200" dirty="0">
            <a:solidFill>
              <a:srgbClr val="FF0000"/>
            </a:solidFill>
          </a:endParaRPr>
        </a:p>
      </dsp:txBody>
      <dsp:txXfrm>
        <a:off x="2329714" y="3433078"/>
        <a:ext cx="1657431" cy="1029096"/>
      </dsp:txXfrm>
    </dsp:sp>
    <dsp:sp modelId="{68A2BB5B-84AD-ED45-9F34-981398ACD1F2}">
      <dsp:nvSpPr>
        <dsp:cNvPr id="0" name=""/>
        <dsp:cNvSpPr/>
      </dsp:nvSpPr>
      <dsp:spPr>
        <a:xfrm>
          <a:off x="5262443" y="1625561"/>
          <a:ext cx="1721465" cy="109313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9A0C572-5280-2643-9A6A-E5D0B7D1AA8C}">
      <dsp:nvSpPr>
        <dsp:cNvPr id="0" name=""/>
        <dsp:cNvSpPr/>
      </dsp:nvSpPr>
      <dsp:spPr>
        <a:xfrm>
          <a:off x="5453717" y="1807271"/>
          <a:ext cx="1721465" cy="109313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Younger Son</a:t>
          </a:r>
        </a:p>
        <a:p>
          <a:pPr lvl="0" algn="ctr" defTabSz="800100">
            <a:lnSpc>
              <a:spcPct val="90000"/>
            </a:lnSpc>
            <a:spcBef>
              <a:spcPct val="0"/>
            </a:spcBef>
            <a:spcAft>
              <a:spcPct val="35000"/>
            </a:spcAft>
          </a:pPr>
          <a:r>
            <a:rPr lang="en-US" sz="1800" b="1" kern="1200" dirty="0" smtClean="0">
              <a:solidFill>
                <a:srgbClr val="3366FF"/>
              </a:solidFill>
            </a:rPr>
            <a:t>1/3</a:t>
          </a:r>
          <a:endParaRPr lang="en-US" sz="1800" b="1" kern="1200" dirty="0">
            <a:solidFill>
              <a:srgbClr val="3366FF"/>
            </a:solidFill>
          </a:endParaRPr>
        </a:p>
      </dsp:txBody>
      <dsp:txXfrm>
        <a:off x="5485734" y="1839288"/>
        <a:ext cx="1657431" cy="1029096"/>
      </dsp:txXfrm>
    </dsp:sp>
    <dsp:sp modelId="{2D2DC5B2-F954-0140-AB68-103FD6E8D80C}">
      <dsp:nvSpPr>
        <dsp:cNvPr id="0" name=""/>
        <dsp:cNvSpPr/>
      </dsp:nvSpPr>
      <dsp:spPr>
        <a:xfrm>
          <a:off x="4210436" y="3219351"/>
          <a:ext cx="1721465" cy="109313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01F7E79-783D-7D4D-BFC7-0E3DFDD30676}">
      <dsp:nvSpPr>
        <dsp:cNvPr id="0" name=""/>
        <dsp:cNvSpPr/>
      </dsp:nvSpPr>
      <dsp:spPr>
        <a:xfrm>
          <a:off x="4401710" y="3401061"/>
          <a:ext cx="1721465" cy="109313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Older Grandson</a:t>
          </a:r>
        </a:p>
        <a:p>
          <a:pPr lvl="0" algn="ctr" defTabSz="800100">
            <a:lnSpc>
              <a:spcPct val="90000"/>
            </a:lnSpc>
            <a:spcBef>
              <a:spcPct val="0"/>
            </a:spcBef>
            <a:spcAft>
              <a:spcPct val="35000"/>
            </a:spcAft>
          </a:pPr>
          <a:r>
            <a:rPr lang="en-US" sz="1800" kern="1200" dirty="0" smtClean="0"/>
            <a:t>2/3 * </a:t>
          </a:r>
          <a:r>
            <a:rPr lang="en-US" sz="1800" b="1" kern="1200" dirty="0" smtClean="0">
              <a:solidFill>
                <a:srgbClr val="3366FF"/>
              </a:solidFill>
            </a:rPr>
            <a:t>1/3</a:t>
          </a:r>
          <a:endParaRPr lang="en-US" sz="1800" b="1" kern="1200" dirty="0">
            <a:solidFill>
              <a:srgbClr val="3366FF"/>
            </a:solidFill>
          </a:endParaRPr>
        </a:p>
      </dsp:txBody>
      <dsp:txXfrm>
        <a:off x="4433727" y="3433078"/>
        <a:ext cx="1657431" cy="1029096"/>
      </dsp:txXfrm>
    </dsp:sp>
    <dsp:sp modelId="{FD4B5A99-DF51-8C42-875A-429FE2580BFE}">
      <dsp:nvSpPr>
        <dsp:cNvPr id="0" name=""/>
        <dsp:cNvSpPr/>
      </dsp:nvSpPr>
      <dsp:spPr>
        <a:xfrm>
          <a:off x="6314449" y="3219351"/>
          <a:ext cx="1721465" cy="109313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55F723B-8D49-0C4A-892E-39B075D773B3}">
      <dsp:nvSpPr>
        <dsp:cNvPr id="0" name=""/>
        <dsp:cNvSpPr/>
      </dsp:nvSpPr>
      <dsp:spPr>
        <a:xfrm>
          <a:off x="6505723" y="3401061"/>
          <a:ext cx="1721465" cy="109313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Younger Grandson</a:t>
          </a:r>
        </a:p>
        <a:p>
          <a:pPr lvl="0" algn="ctr" defTabSz="800100">
            <a:lnSpc>
              <a:spcPct val="90000"/>
            </a:lnSpc>
            <a:spcBef>
              <a:spcPct val="0"/>
            </a:spcBef>
            <a:spcAft>
              <a:spcPct val="35000"/>
            </a:spcAft>
          </a:pPr>
          <a:r>
            <a:rPr lang="en-US" sz="1800" kern="1200" dirty="0" smtClean="0"/>
            <a:t>1/3 * </a:t>
          </a:r>
          <a:r>
            <a:rPr lang="en-US" sz="1800" b="1" kern="1200" dirty="0" smtClean="0">
              <a:solidFill>
                <a:srgbClr val="3366FF"/>
              </a:solidFill>
            </a:rPr>
            <a:t>1/3</a:t>
          </a:r>
          <a:endParaRPr lang="en-US" sz="1800" b="1" kern="1200" dirty="0">
            <a:solidFill>
              <a:srgbClr val="3366FF"/>
            </a:solidFill>
          </a:endParaRPr>
        </a:p>
      </dsp:txBody>
      <dsp:txXfrm>
        <a:off x="6537740" y="3433078"/>
        <a:ext cx="1657431" cy="102909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8424A3-ADCB-F047-8618-D0A4206756CC}" type="datetimeFigureOut">
              <a:rPr lang="en-US" smtClean="0"/>
              <a:t>08/05/18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F53E16-87D6-404A-9E89-A55B9EEED446}" type="slidenum">
              <a:rPr lang="en-US" smtClean="0"/>
              <a:t>‹#›</a:t>
            </a:fld>
            <a:endParaRPr lang="en-US"/>
          </a:p>
        </p:txBody>
      </p:sp>
    </p:spTree>
    <p:extLst>
      <p:ext uri="{BB962C8B-B14F-4D97-AF65-F5344CB8AC3E}">
        <p14:creationId xmlns:p14="http://schemas.microsoft.com/office/powerpoint/2010/main" val="382631496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Housekeeping:</a:t>
            </a:r>
          </a:p>
          <a:p>
            <a:r>
              <a:rPr lang="en-US" dirty="0" smtClean="0"/>
              <a:t>John</a:t>
            </a:r>
            <a:r>
              <a:rPr lang="en-US" baseline="0" dirty="0" smtClean="0"/>
              <a:t> Locke: “Life, liberty. And pursuit of estate” </a:t>
            </a:r>
            <a:r>
              <a:rPr lang="mr-IN" baseline="0" dirty="0" smtClean="0"/>
              <a:t>–</a:t>
            </a:r>
            <a:r>
              <a:rPr lang="en-US" baseline="0" dirty="0" smtClean="0"/>
              <a:t> how could this </a:t>
            </a:r>
            <a:r>
              <a:rPr lang="en-US" baseline="0" dirty="0" err="1" smtClean="0"/>
              <a:t>soundbite</a:t>
            </a:r>
            <a:r>
              <a:rPr lang="en-US" baseline="0" dirty="0" smtClean="0"/>
              <a:t> resonate as something new?</a:t>
            </a:r>
          </a:p>
          <a:p>
            <a:r>
              <a:rPr lang="en-US" baseline="0" dirty="0" smtClean="0"/>
              <a:t>Property was not controversial for Greeks, Romans</a:t>
            </a:r>
            <a:r>
              <a:rPr lang="en-US" baseline="0" smtClean="0"/>
              <a:t>, Mesopotamians.</a:t>
            </a:r>
            <a:endParaRPr lang="en-US" dirty="0" smtClean="0"/>
          </a:p>
          <a:p>
            <a:r>
              <a:rPr lang="en-US" dirty="0" smtClean="0"/>
              <a:t>This talk is about property, which is different from chattels. Immovable versus movable.</a:t>
            </a:r>
            <a:r>
              <a:rPr lang="en-US" baseline="0" dirty="0" smtClean="0"/>
              <a:t> Fixed assets versus current</a:t>
            </a:r>
            <a:r>
              <a:rPr lang="en-US" dirty="0" smtClean="0"/>
              <a:t> assets. In</a:t>
            </a:r>
            <a:r>
              <a:rPr lang="en-US" baseline="0" dirty="0" smtClean="0"/>
              <a:t> French: </a:t>
            </a:r>
            <a:r>
              <a:rPr lang="en-US" baseline="0" dirty="0" err="1" smtClean="0"/>
              <a:t>immobiliers</a:t>
            </a:r>
            <a:r>
              <a:rPr lang="en-US" baseline="0" dirty="0" smtClean="0"/>
              <a:t>. In English Real estate.</a:t>
            </a:r>
          </a:p>
          <a:p>
            <a:r>
              <a:rPr lang="en-US" baseline="0" dirty="0" smtClean="0"/>
              <a:t>We have 45 minutes for three very different people: </a:t>
            </a:r>
            <a:r>
              <a:rPr lang="en-US" baseline="0" dirty="0" err="1" smtClean="0"/>
              <a:t>Moses,Jesus,Aquinas</a:t>
            </a:r>
            <a:r>
              <a:rPr lang="en-US" baseline="0" dirty="0" smtClean="0"/>
              <a:t>. So things will be left out.</a:t>
            </a:r>
          </a:p>
          <a:p>
            <a:endParaRPr lang="en-US" dirty="0"/>
          </a:p>
        </p:txBody>
      </p:sp>
      <p:sp>
        <p:nvSpPr>
          <p:cNvPr id="4" name="Slide Number Placeholder 3"/>
          <p:cNvSpPr>
            <a:spLocks noGrp="1"/>
          </p:cNvSpPr>
          <p:nvPr>
            <p:ph type="sldNum" sz="quarter" idx="10"/>
          </p:nvPr>
        </p:nvSpPr>
        <p:spPr/>
        <p:txBody>
          <a:bodyPr/>
          <a:lstStyle/>
          <a:p>
            <a:fld id="{5BF53E16-87D6-404A-9E89-A55B9EEED446}" type="slidenum">
              <a:rPr lang="en-US" smtClean="0"/>
              <a:t>1</a:t>
            </a:fld>
            <a:endParaRPr lang="en-US"/>
          </a:p>
        </p:txBody>
      </p:sp>
    </p:spTree>
    <p:extLst>
      <p:ext uri="{BB962C8B-B14F-4D97-AF65-F5344CB8AC3E}">
        <p14:creationId xmlns:p14="http://schemas.microsoft.com/office/powerpoint/2010/main" val="27212523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F53E16-87D6-404A-9E89-A55B9EEED446}" type="slidenum">
              <a:rPr lang="en-US" smtClean="0"/>
              <a:t>10</a:t>
            </a:fld>
            <a:endParaRPr lang="en-US"/>
          </a:p>
        </p:txBody>
      </p:sp>
    </p:spTree>
    <p:extLst>
      <p:ext uri="{BB962C8B-B14F-4D97-AF65-F5344CB8AC3E}">
        <p14:creationId xmlns:p14="http://schemas.microsoft.com/office/powerpoint/2010/main" val="16824725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tenant who fell on hard times had to give over his land to a lender.</a:t>
            </a:r>
          </a:p>
          <a:p>
            <a:r>
              <a:rPr lang="en-US" dirty="0" smtClean="0"/>
              <a:t>Default</a:t>
            </a:r>
            <a:r>
              <a:rPr lang="en-US" baseline="0" dirty="0" smtClean="0"/>
              <a:t> on debt led to slavery.</a:t>
            </a:r>
            <a:endParaRPr lang="en-US" dirty="0"/>
          </a:p>
        </p:txBody>
      </p:sp>
      <p:sp>
        <p:nvSpPr>
          <p:cNvPr id="4" name="Slide Number Placeholder 3"/>
          <p:cNvSpPr>
            <a:spLocks noGrp="1"/>
          </p:cNvSpPr>
          <p:nvPr>
            <p:ph type="sldNum" sz="quarter" idx="10"/>
          </p:nvPr>
        </p:nvSpPr>
        <p:spPr/>
        <p:txBody>
          <a:bodyPr/>
          <a:lstStyle/>
          <a:p>
            <a:fld id="{5BF53E16-87D6-404A-9E89-A55B9EEED446}" type="slidenum">
              <a:rPr lang="en-US" smtClean="0"/>
              <a:t>11</a:t>
            </a:fld>
            <a:endParaRPr lang="en-US"/>
          </a:p>
        </p:txBody>
      </p:sp>
    </p:spTree>
    <p:extLst>
      <p:ext uri="{BB962C8B-B14F-4D97-AF65-F5344CB8AC3E}">
        <p14:creationId xmlns:p14="http://schemas.microsoft.com/office/powerpoint/2010/main" val="31012647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skipping a millennium</a:t>
            </a:r>
            <a:r>
              <a:rPr lang="en-US" baseline="0" dirty="0" smtClean="0"/>
              <a:t> from Moses to Jesus.</a:t>
            </a:r>
          </a:p>
          <a:p>
            <a:r>
              <a:rPr lang="en-US" baseline="0" dirty="0" smtClean="0"/>
              <a:t>We will look at 3 aspects of Jesus’ economics: </a:t>
            </a:r>
          </a:p>
          <a:p>
            <a:r>
              <a:rPr lang="en-US" baseline="0" dirty="0" smtClean="0"/>
              <a:t>on ownership of private property;</a:t>
            </a:r>
          </a:p>
          <a:p>
            <a:r>
              <a:rPr lang="en-US" baseline="0" dirty="0" smtClean="0"/>
              <a:t>On succession to property;</a:t>
            </a:r>
          </a:p>
          <a:p>
            <a:r>
              <a:rPr lang="en-US" baseline="0" dirty="0" smtClean="0"/>
              <a:t>On usury</a:t>
            </a:r>
            <a:endParaRPr lang="en-US" dirty="0" smtClean="0"/>
          </a:p>
          <a:p>
            <a:endParaRPr lang="en-US" dirty="0"/>
          </a:p>
        </p:txBody>
      </p:sp>
      <p:sp>
        <p:nvSpPr>
          <p:cNvPr id="4" name="Slide Number Placeholder 3"/>
          <p:cNvSpPr>
            <a:spLocks noGrp="1"/>
          </p:cNvSpPr>
          <p:nvPr>
            <p:ph type="sldNum" sz="quarter" idx="10"/>
          </p:nvPr>
        </p:nvSpPr>
        <p:spPr/>
        <p:txBody>
          <a:bodyPr/>
          <a:lstStyle/>
          <a:p>
            <a:fld id="{5BF53E16-87D6-404A-9E89-A55B9EEED446}" type="slidenum">
              <a:rPr lang="en-US" smtClean="0"/>
              <a:t>12</a:t>
            </a:fld>
            <a:endParaRPr lang="en-US"/>
          </a:p>
        </p:txBody>
      </p:sp>
    </p:spTree>
    <p:extLst>
      <p:ext uri="{BB962C8B-B14F-4D97-AF65-F5344CB8AC3E}">
        <p14:creationId xmlns:p14="http://schemas.microsoft.com/office/powerpoint/2010/main" val="30121141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Jesus did not elaborate</a:t>
            </a:r>
            <a:r>
              <a:rPr lang="en-US" baseline="0" dirty="0" smtClean="0"/>
              <a:t> how to apply his economics in practice.</a:t>
            </a:r>
          </a:p>
          <a:p>
            <a:r>
              <a:rPr lang="en-US" baseline="0" dirty="0" smtClean="0"/>
              <a:t>Jesus did not lead a polity, as had Moses.</a:t>
            </a:r>
          </a:p>
          <a:p>
            <a:r>
              <a:rPr lang="en-US" baseline="0" dirty="0" smtClean="0"/>
              <a:t>Jesus did not want to get involved in setting policies.</a:t>
            </a:r>
          </a:p>
          <a:p>
            <a:r>
              <a:rPr lang="en-US" baseline="0" dirty="0" smtClean="0"/>
              <a:t>But in substance, he was in accord with Moses.</a:t>
            </a:r>
            <a:endParaRPr lang="en-US" dirty="0"/>
          </a:p>
        </p:txBody>
      </p:sp>
      <p:sp>
        <p:nvSpPr>
          <p:cNvPr id="4" name="Slide Number Placeholder 3"/>
          <p:cNvSpPr>
            <a:spLocks noGrp="1"/>
          </p:cNvSpPr>
          <p:nvPr>
            <p:ph type="sldNum" sz="quarter" idx="10"/>
          </p:nvPr>
        </p:nvSpPr>
        <p:spPr/>
        <p:txBody>
          <a:bodyPr/>
          <a:lstStyle/>
          <a:p>
            <a:fld id="{5BF53E16-87D6-404A-9E89-A55B9EEED446}" type="slidenum">
              <a:rPr lang="en-US" smtClean="0"/>
              <a:t>13</a:t>
            </a:fld>
            <a:endParaRPr lang="en-US"/>
          </a:p>
        </p:txBody>
      </p:sp>
    </p:spTree>
    <p:extLst>
      <p:ext uri="{BB962C8B-B14F-4D97-AF65-F5344CB8AC3E}">
        <p14:creationId xmlns:p14="http://schemas.microsoft.com/office/powerpoint/2010/main" val="18738040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Jesus did not encourage</a:t>
            </a:r>
            <a:r>
              <a:rPr lang="en-US" baseline="0" dirty="0" smtClean="0"/>
              <a:t> ownership of private p</a:t>
            </a:r>
            <a:r>
              <a:rPr lang="en-US" dirty="0" smtClean="0"/>
              <a:t>roperty and</a:t>
            </a:r>
            <a:r>
              <a:rPr lang="en-US" baseline="0" dirty="0" smtClean="0"/>
              <a:t> discouraged adding to property. </a:t>
            </a:r>
            <a:endParaRPr lang="en-US" dirty="0"/>
          </a:p>
        </p:txBody>
      </p:sp>
      <p:sp>
        <p:nvSpPr>
          <p:cNvPr id="4" name="Slide Number Placeholder 3"/>
          <p:cNvSpPr>
            <a:spLocks noGrp="1"/>
          </p:cNvSpPr>
          <p:nvPr>
            <p:ph type="sldNum" sz="quarter" idx="10"/>
          </p:nvPr>
        </p:nvSpPr>
        <p:spPr/>
        <p:txBody>
          <a:bodyPr/>
          <a:lstStyle/>
          <a:p>
            <a:fld id="{5BF53E16-87D6-404A-9E89-A55B9EEED446}" type="slidenum">
              <a:rPr lang="en-US" smtClean="0"/>
              <a:t>14</a:t>
            </a:fld>
            <a:endParaRPr lang="en-US"/>
          </a:p>
        </p:txBody>
      </p:sp>
    </p:spTree>
    <p:extLst>
      <p:ext uri="{BB962C8B-B14F-4D97-AF65-F5344CB8AC3E}">
        <p14:creationId xmlns:p14="http://schemas.microsoft.com/office/powerpoint/2010/main" val="38578412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Jesus’ on lending is on the same page as Moses.</a:t>
            </a:r>
          </a:p>
          <a:p>
            <a:endParaRPr lang="en-US" dirty="0" smtClean="0"/>
          </a:p>
          <a:p>
            <a:r>
              <a:rPr lang="en-US" dirty="0" smtClean="0"/>
              <a:t>Next, we see how Christians</a:t>
            </a:r>
            <a:r>
              <a:rPr lang="en-US" baseline="0" dirty="0" smtClean="0"/>
              <a:t> put this outlook into </a:t>
            </a:r>
            <a:r>
              <a:rPr lang="en-US" baseline="0" dirty="0" err="1" smtClean="0"/>
              <a:t>praotice</a:t>
            </a:r>
            <a:r>
              <a:rPr lang="en-US" baseline="0" dirty="0" smtClean="0"/>
              <a:t>.</a:t>
            </a:r>
          </a:p>
          <a:p>
            <a:endParaRPr lang="en-US" baseline="0" dirty="0" smtClean="0"/>
          </a:p>
          <a:p>
            <a:r>
              <a:rPr lang="en-US" baseline="0" dirty="0" smtClean="0"/>
              <a:t>We first look at Christians in Jerusalem, then in Europe.</a:t>
            </a:r>
            <a:endParaRPr lang="en-US" dirty="0"/>
          </a:p>
        </p:txBody>
      </p:sp>
      <p:sp>
        <p:nvSpPr>
          <p:cNvPr id="4" name="Slide Number Placeholder 3"/>
          <p:cNvSpPr>
            <a:spLocks noGrp="1"/>
          </p:cNvSpPr>
          <p:nvPr>
            <p:ph type="sldNum" sz="quarter" idx="10"/>
          </p:nvPr>
        </p:nvSpPr>
        <p:spPr/>
        <p:txBody>
          <a:bodyPr/>
          <a:lstStyle/>
          <a:p>
            <a:fld id="{5BF53E16-87D6-404A-9E89-A55B9EEED446}" type="slidenum">
              <a:rPr lang="en-US" smtClean="0"/>
              <a:t>15</a:t>
            </a:fld>
            <a:endParaRPr lang="en-US"/>
          </a:p>
        </p:txBody>
      </p:sp>
    </p:spTree>
    <p:extLst>
      <p:ext uri="{BB962C8B-B14F-4D97-AF65-F5344CB8AC3E}">
        <p14:creationId xmlns:p14="http://schemas.microsoft.com/office/powerpoint/2010/main" val="39692139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Post-Jesus, Christians</a:t>
            </a:r>
            <a:r>
              <a:rPr lang="en-US" baseline="0" dirty="0" smtClean="0"/>
              <a:t> needed a management structure, and a hierarchy.</a:t>
            </a:r>
          </a:p>
          <a:p>
            <a:r>
              <a:rPr lang="en-US" baseline="0" dirty="0" smtClean="0"/>
              <a:t>Property ownership was one of the first issues addressed by the hierarchy.</a:t>
            </a:r>
          </a:p>
          <a:p>
            <a:r>
              <a:rPr lang="en-US" baseline="0" dirty="0" smtClean="0"/>
              <a:t>Attitudes were contentious.</a:t>
            </a:r>
          </a:p>
          <a:p>
            <a:r>
              <a:rPr lang="en-US" baseline="0" dirty="0" smtClean="0"/>
              <a:t>Property ownership was one of the very first issues addressed in the Acts of the Apostles.</a:t>
            </a:r>
            <a:endParaRPr lang="en-US" dirty="0"/>
          </a:p>
        </p:txBody>
      </p:sp>
      <p:sp>
        <p:nvSpPr>
          <p:cNvPr id="4" name="Slide Number Placeholder 3"/>
          <p:cNvSpPr>
            <a:spLocks noGrp="1"/>
          </p:cNvSpPr>
          <p:nvPr>
            <p:ph type="sldNum" sz="quarter" idx="10"/>
          </p:nvPr>
        </p:nvSpPr>
        <p:spPr/>
        <p:txBody>
          <a:bodyPr/>
          <a:lstStyle/>
          <a:p>
            <a:fld id="{5BF53E16-87D6-404A-9E89-A55B9EEED446}" type="slidenum">
              <a:rPr lang="en-US" smtClean="0"/>
              <a:t>16</a:t>
            </a:fld>
            <a:endParaRPr lang="en-US"/>
          </a:p>
        </p:txBody>
      </p:sp>
    </p:spTree>
    <p:extLst>
      <p:ext uri="{BB962C8B-B14F-4D97-AF65-F5344CB8AC3E}">
        <p14:creationId xmlns:p14="http://schemas.microsoft.com/office/powerpoint/2010/main" val="38349810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Ambrose</a:t>
            </a:r>
            <a:r>
              <a:rPr lang="en-US" baseline="0" dirty="0" smtClean="0"/>
              <a:t> was a formative church politician. He also wrote several tracts about property rights. He too is in accord with Moses.</a:t>
            </a:r>
          </a:p>
          <a:p>
            <a:r>
              <a:rPr lang="en-US" baseline="0" dirty="0" smtClean="0"/>
              <a:t>Ambrose was a lawyer trained in Roman law and familiar with Stoics, especially with Cicero.</a:t>
            </a:r>
          </a:p>
          <a:p>
            <a:r>
              <a:rPr lang="en-US" baseline="0" dirty="0" smtClean="0"/>
              <a:t>This attitude prevailed for a millennium, the Franciscan Rule is an illustration. </a:t>
            </a:r>
          </a:p>
          <a:p>
            <a:r>
              <a:rPr lang="en-US" baseline="0" dirty="0" smtClean="0"/>
              <a:t>Aquinas put argumentation on a new footing with the Summa </a:t>
            </a:r>
            <a:r>
              <a:rPr lang="en-US" baseline="0" dirty="0" err="1" smtClean="0"/>
              <a:t>theologiae</a:t>
            </a:r>
            <a:r>
              <a:rPr lang="en-US" baseline="0" dirty="0" smtClean="0"/>
              <a:t>.</a:t>
            </a:r>
          </a:p>
          <a:p>
            <a:r>
              <a:rPr lang="en-US" baseline="0" dirty="0" smtClean="0"/>
              <a:t>Summa = means summary. Its method is logical and coherent.</a:t>
            </a:r>
          </a:p>
          <a:p>
            <a:r>
              <a:rPr lang="en-US" baseline="0" dirty="0" smtClean="0"/>
              <a:t>Note, Aquinas was not the only scholastic who wrote a summa, and there were many points where scholastics disagreed. </a:t>
            </a:r>
          </a:p>
          <a:p>
            <a:r>
              <a:rPr lang="en-US" baseline="0" dirty="0" smtClean="0"/>
              <a:t>But he was </a:t>
            </a:r>
            <a:r>
              <a:rPr lang="en-US" baseline="0" dirty="0" err="1" smtClean="0"/>
              <a:t>representatiive</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5BF53E16-87D6-404A-9E89-A55B9EEED446}" type="slidenum">
              <a:rPr lang="en-US" smtClean="0"/>
              <a:t>17</a:t>
            </a:fld>
            <a:endParaRPr lang="en-US"/>
          </a:p>
        </p:txBody>
      </p:sp>
    </p:spTree>
    <p:extLst>
      <p:ext uri="{BB962C8B-B14F-4D97-AF65-F5344CB8AC3E}">
        <p14:creationId xmlns:p14="http://schemas.microsoft.com/office/powerpoint/2010/main" val="15741665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Aristotle</a:t>
            </a:r>
            <a:endParaRPr lang="en-US" dirty="0"/>
          </a:p>
        </p:txBody>
      </p:sp>
      <p:sp>
        <p:nvSpPr>
          <p:cNvPr id="4" name="Slide Number Placeholder 3"/>
          <p:cNvSpPr>
            <a:spLocks noGrp="1"/>
          </p:cNvSpPr>
          <p:nvPr>
            <p:ph type="sldNum" sz="quarter" idx="10"/>
          </p:nvPr>
        </p:nvSpPr>
        <p:spPr/>
        <p:txBody>
          <a:bodyPr/>
          <a:lstStyle/>
          <a:p>
            <a:fld id="{5BF53E16-87D6-404A-9E89-A55B9EEED446}" type="slidenum">
              <a:rPr lang="en-US" smtClean="0"/>
              <a:t>18</a:t>
            </a:fld>
            <a:endParaRPr lang="en-US"/>
          </a:p>
        </p:txBody>
      </p:sp>
    </p:spTree>
    <p:extLst>
      <p:ext uri="{BB962C8B-B14F-4D97-AF65-F5344CB8AC3E}">
        <p14:creationId xmlns:p14="http://schemas.microsoft.com/office/powerpoint/2010/main" val="15449597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Reference</a:t>
            </a:r>
            <a:r>
              <a:rPr lang="en-US" baseline="0" dirty="0" smtClean="0"/>
              <a:t> to Stoics and state of nature.</a:t>
            </a:r>
            <a:endParaRPr lang="en-US" dirty="0"/>
          </a:p>
        </p:txBody>
      </p:sp>
      <p:sp>
        <p:nvSpPr>
          <p:cNvPr id="4" name="Slide Number Placeholder 3"/>
          <p:cNvSpPr>
            <a:spLocks noGrp="1"/>
          </p:cNvSpPr>
          <p:nvPr>
            <p:ph type="sldNum" sz="quarter" idx="10"/>
          </p:nvPr>
        </p:nvSpPr>
        <p:spPr/>
        <p:txBody>
          <a:bodyPr/>
          <a:lstStyle/>
          <a:p>
            <a:fld id="{5BF53E16-87D6-404A-9E89-A55B9EEED446}" type="slidenum">
              <a:rPr lang="en-US" smtClean="0"/>
              <a:t>20</a:t>
            </a:fld>
            <a:endParaRPr lang="en-US"/>
          </a:p>
        </p:txBody>
      </p:sp>
    </p:spTree>
    <p:extLst>
      <p:ext uri="{BB962C8B-B14F-4D97-AF65-F5344CB8AC3E}">
        <p14:creationId xmlns:p14="http://schemas.microsoft.com/office/powerpoint/2010/main" val="3028614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literature on Judaism and economics is vast. I found only 1 article on Moses and economics</a:t>
            </a:r>
            <a:r>
              <a:rPr lang="en-US" baseline="0" dirty="0" smtClean="0"/>
              <a:t>.</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There already was a long history of Judaism before Moses, nearly a millennium.</a:t>
            </a:r>
          </a:p>
          <a:p>
            <a:r>
              <a:rPr lang="en-US" dirty="0" smtClean="0"/>
              <a:t>Cain</a:t>
            </a:r>
            <a:r>
              <a:rPr lang="en-US" baseline="0" dirty="0" smtClean="0"/>
              <a:t> and Abel: shepherd versus farmer.</a:t>
            </a:r>
          </a:p>
          <a:p>
            <a:r>
              <a:rPr lang="en-US" baseline="0" dirty="0" smtClean="0"/>
              <a:t>Noah: a vintner</a:t>
            </a:r>
          </a:p>
          <a:p>
            <a:r>
              <a:rPr lang="en-US" baseline="0" dirty="0" smtClean="0"/>
              <a:t>David and Saul: a farmer and a shepherd</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5BF53E16-87D6-404A-9E89-A55B9EEED446}" type="slidenum">
              <a:rPr lang="en-US" smtClean="0"/>
              <a:t>2</a:t>
            </a:fld>
            <a:endParaRPr lang="en-US"/>
          </a:p>
        </p:txBody>
      </p:sp>
    </p:spTree>
    <p:extLst>
      <p:ext uri="{BB962C8B-B14F-4D97-AF65-F5344CB8AC3E}">
        <p14:creationId xmlns:p14="http://schemas.microsoft.com/office/powerpoint/2010/main" val="8741952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Recall, Moses approved of property as collective property</a:t>
            </a:r>
            <a:endParaRPr lang="en-US" dirty="0"/>
          </a:p>
        </p:txBody>
      </p:sp>
      <p:sp>
        <p:nvSpPr>
          <p:cNvPr id="4" name="Slide Number Placeholder 3"/>
          <p:cNvSpPr>
            <a:spLocks noGrp="1"/>
          </p:cNvSpPr>
          <p:nvPr>
            <p:ph type="sldNum" sz="quarter" idx="10"/>
          </p:nvPr>
        </p:nvSpPr>
        <p:spPr/>
        <p:txBody>
          <a:bodyPr/>
          <a:lstStyle/>
          <a:p>
            <a:fld id="{5BF53E16-87D6-404A-9E89-A55B9EEED446}" type="slidenum">
              <a:rPr lang="en-US" smtClean="0"/>
              <a:t>21</a:t>
            </a:fld>
            <a:endParaRPr lang="en-US"/>
          </a:p>
        </p:txBody>
      </p:sp>
    </p:spTree>
    <p:extLst>
      <p:ext uri="{BB962C8B-B14F-4D97-AF65-F5344CB8AC3E}">
        <p14:creationId xmlns:p14="http://schemas.microsoft.com/office/powerpoint/2010/main" val="32312249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Note, that Aquinas refers to a profession, where Moses and Jesus for the most part referred to farmers, fishermen, tax collectors.</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As</a:t>
            </a:r>
            <a:r>
              <a:rPr lang="en-US" baseline="0" dirty="0" smtClean="0"/>
              <a:t> an aside: </a:t>
            </a:r>
            <a:r>
              <a:rPr lang="en-US" dirty="0" smtClean="0"/>
              <a:t>As you can see, people</a:t>
            </a:r>
            <a:r>
              <a:rPr lang="en-US" baseline="0" dirty="0" smtClean="0"/>
              <a:t> were already complaining about legal fees 800 years ago.</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BF53E16-87D6-404A-9E89-A55B9EEED446}" type="slidenum">
              <a:rPr lang="en-US" smtClean="0"/>
              <a:t>22</a:t>
            </a:fld>
            <a:endParaRPr lang="en-US"/>
          </a:p>
        </p:txBody>
      </p:sp>
    </p:spTree>
    <p:extLst>
      <p:ext uri="{BB962C8B-B14F-4D97-AF65-F5344CB8AC3E}">
        <p14:creationId xmlns:p14="http://schemas.microsoft.com/office/powerpoint/2010/main" val="20920815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Aquinas</a:t>
            </a:r>
            <a:r>
              <a:rPr lang="en-US" baseline="0" dirty="0" smtClean="0"/>
              <a:t> accorded with Moses and Jesus regarding usury from receiving interest.</a:t>
            </a:r>
          </a:p>
          <a:p>
            <a:endParaRPr lang="en-US" baseline="0" dirty="0" smtClean="0"/>
          </a:p>
          <a:p>
            <a:r>
              <a:rPr lang="en-US" baseline="0" dirty="0" smtClean="0"/>
              <a:t>Aquinas accorded with Moses in respect of earning returns from investment.</a:t>
            </a:r>
          </a:p>
          <a:p>
            <a:endParaRPr lang="en-US" baseline="0" dirty="0" smtClean="0"/>
          </a:p>
          <a:p>
            <a:r>
              <a:rPr lang="en-US" baseline="0" dirty="0" smtClean="0"/>
              <a:t>We have looked at the right to own property, how to add to property through salaries or investment.</a:t>
            </a:r>
          </a:p>
          <a:p>
            <a:endParaRPr lang="en-US" baseline="0" dirty="0" smtClean="0"/>
          </a:p>
          <a:p>
            <a:r>
              <a:rPr lang="en-US" baseline="0" dirty="0" smtClean="0"/>
              <a:t>We now turn to use of property, either through welfare or through spending.</a:t>
            </a:r>
            <a:endParaRPr lang="en-US" dirty="0"/>
          </a:p>
        </p:txBody>
      </p:sp>
      <p:sp>
        <p:nvSpPr>
          <p:cNvPr id="4" name="Slide Number Placeholder 3"/>
          <p:cNvSpPr>
            <a:spLocks noGrp="1"/>
          </p:cNvSpPr>
          <p:nvPr>
            <p:ph type="sldNum" sz="quarter" idx="10"/>
          </p:nvPr>
        </p:nvSpPr>
        <p:spPr/>
        <p:txBody>
          <a:bodyPr/>
          <a:lstStyle/>
          <a:p>
            <a:fld id="{5BF53E16-87D6-404A-9E89-A55B9EEED446}" type="slidenum">
              <a:rPr lang="en-US" smtClean="0"/>
              <a:t>23</a:t>
            </a:fld>
            <a:endParaRPr lang="en-US"/>
          </a:p>
        </p:txBody>
      </p:sp>
    </p:spTree>
    <p:extLst>
      <p:ext uri="{BB962C8B-B14F-4D97-AF65-F5344CB8AC3E}">
        <p14:creationId xmlns:p14="http://schemas.microsoft.com/office/powerpoint/2010/main" val="33641786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Aquinas was wordsmith </a:t>
            </a:r>
            <a:r>
              <a:rPr lang="mr-IN" dirty="0" smtClean="0"/>
              <a:t>–</a:t>
            </a:r>
            <a:r>
              <a:rPr lang="en-US" dirty="0" smtClean="0"/>
              <a:t> the term </a:t>
            </a:r>
            <a:r>
              <a:rPr lang="en-US" dirty="0" err="1" smtClean="0"/>
              <a:t>superabundantia</a:t>
            </a:r>
            <a:r>
              <a:rPr lang="en-US" baseline="0" dirty="0" smtClean="0"/>
              <a:t> is an example. </a:t>
            </a:r>
            <a:endParaRPr lang="en-US" dirty="0"/>
          </a:p>
        </p:txBody>
      </p:sp>
      <p:sp>
        <p:nvSpPr>
          <p:cNvPr id="4" name="Slide Number Placeholder 3"/>
          <p:cNvSpPr>
            <a:spLocks noGrp="1"/>
          </p:cNvSpPr>
          <p:nvPr>
            <p:ph type="sldNum" sz="quarter" idx="10"/>
          </p:nvPr>
        </p:nvSpPr>
        <p:spPr/>
        <p:txBody>
          <a:bodyPr/>
          <a:lstStyle/>
          <a:p>
            <a:fld id="{5BF53E16-87D6-404A-9E89-A55B9EEED446}" type="slidenum">
              <a:rPr lang="en-US" smtClean="0"/>
              <a:t>24</a:t>
            </a:fld>
            <a:endParaRPr lang="en-US"/>
          </a:p>
        </p:txBody>
      </p:sp>
    </p:spTree>
    <p:extLst>
      <p:ext uri="{BB962C8B-B14F-4D97-AF65-F5344CB8AC3E}">
        <p14:creationId xmlns:p14="http://schemas.microsoft.com/office/powerpoint/2010/main" val="3046182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Welfare was not intended to be comprehensive</a:t>
            </a:r>
            <a:r>
              <a:rPr lang="en-US" baseline="0" dirty="0" smtClean="0"/>
              <a:t> or permanent.</a:t>
            </a:r>
          </a:p>
          <a:p>
            <a:r>
              <a:rPr lang="en-US" baseline="0" dirty="0" smtClean="0"/>
              <a:t>Alms were restricted to remedy extreme need.</a:t>
            </a:r>
          </a:p>
          <a:p>
            <a:r>
              <a:rPr lang="en-US" baseline="0" dirty="0" smtClean="0"/>
              <a:t>Alms-givers were not expected to diminish their own property.</a:t>
            </a:r>
            <a:endParaRPr lang="en-US" dirty="0"/>
          </a:p>
        </p:txBody>
      </p:sp>
      <p:sp>
        <p:nvSpPr>
          <p:cNvPr id="4" name="Slide Number Placeholder 3"/>
          <p:cNvSpPr>
            <a:spLocks noGrp="1"/>
          </p:cNvSpPr>
          <p:nvPr>
            <p:ph type="sldNum" sz="quarter" idx="10"/>
          </p:nvPr>
        </p:nvSpPr>
        <p:spPr/>
        <p:txBody>
          <a:bodyPr/>
          <a:lstStyle/>
          <a:p>
            <a:fld id="{5BF53E16-87D6-404A-9E89-A55B9EEED446}" type="slidenum">
              <a:rPr lang="en-US" smtClean="0"/>
              <a:t>25</a:t>
            </a:fld>
            <a:endParaRPr lang="en-US"/>
          </a:p>
        </p:txBody>
      </p:sp>
    </p:spTree>
    <p:extLst>
      <p:ext uri="{BB962C8B-B14F-4D97-AF65-F5344CB8AC3E}">
        <p14:creationId xmlns:p14="http://schemas.microsoft.com/office/powerpoint/2010/main" val="4179048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Magnificence derived from magnum </a:t>
            </a:r>
            <a:r>
              <a:rPr lang="en-US" dirty="0" err="1" smtClean="0"/>
              <a:t>facere</a:t>
            </a:r>
            <a:r>
              <a:rPr lang="en-US" dirty="0" smtClean="0"/>
              <a:t> </a:t>
            </a:r>
            <a:r>
              <a:rPr lang="mr-IN" dirty="0" smtClean="0"/>
              <a:t>–</a:t>
            </a:r>
            <a:r>
              <a:rPr lang="en-US" dirty="0" smtClean="0"/>
              <a:t> doing something</a:t>
            </a:r>
            <a:r>
              <a:rPr lang="en-US" baseline="0" dirty="0" smtClean="0"/>
              <a:t> great.</a:t>
            </a:r>
          </a:p>
          <a:p>
            <a:r>
              <a:rPr lang="en-US" baseline="0" dirty="0" smtClean="0"/>
              <a:t>The opposite is </a:t>
            </a:r>
            <a:r>
              <a:rPr lang="en-US" baseline="0" dirty="0" err="1" smtClean="0"/>
              <a:t>parvificentia</a:t>
            </a:r>
            <a:r>
              <a:rPr lang="en-US" baseline="0" dirty="0" smtClean="0"/>
              <a:t> </a:t>
            </a:r>
            <a:r>
              <a:rPr lang="mr-IN" baseline="0" dirty="0" smtClean="0"/>
              <a:t>–</a:t>
            </a:r>
            <a:r>
              <a:rPr lang="en-US" baseline="0" dirty="0" smtClean="0"/>
              <a:t> being miserly.</a:t>
            </a:r>
            <a:endParaRPr lang="en-US" dirty="0"/>
          </a:p>
        </p:txBody>
      </p:sp>
      <p:sp>
        <p:nvSpPr>
          <p:cNvPr id="4" name="Slide Number Placeholder 3"/>
          <p:cNvSpPr>
            <a:spLocks noGrp="1"/>
          </p:cNvSpPr>
          <p:nvPr>
            <p:ph type="sldNum" sz="quarter" idx="10"/>
          </p:nvPr>
        </p:nvSpPr>
        <p:spPr/>
        <p:txBody>
          <a:bodyPr/>
          <a:lstStyle/>
          <a:p>
            <a:fld id="{5BF53E16-87D6-404A-9E89-A55B9EEED446}" type="slidenum">
              <a:rPr lang="en-US" smtClean="0"/>
              <a:t>26</a:t>
            </a:fld>
            <a:endParaRPr lang="en-US"/>
          </a:p>
        </p:txBody>
      </p:sp>
    </p:spTree>
    <p:extLst>
      <p:ext uri="{BB962C8B-B14F-4D97-AF65-F5344CB8AC3E}">
        <p14:creationId xmlns:p14="http://schemas.microsoft.com/office/powerpoint/2010/main" val="2087097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Looking at the very long term of history, the notion that one can own private</a:t>
            </a:r>
            <a:r>
              <a:rPr lang="en-US" baseline="0" dirty="0" smtClean="0"/>
              <a:t> property is a very young one.</a:t>
            </a:r>
          </a:p>
          <a:p>
            <a:r>
              <a:rPr lang="en-US" baseline="0" dirty="0" smtClean="0"/>
              <a:t>Attitudes to property were fundamental to the ordering of society.</a:t>
            </a:r>
          </a:p>
          <a:p>
            <a:r>
              <a:rPr lang="en-US" baseline="0" dirty="0" smtClean="0"/>
              <a:t>Changes took a millennium at a time.</a:t>
            </a:r>
          </a:p>
          <a:p>
            <a:r>
              <a:rPr lang="en-US" baseline="0" dirty="0" smtClean="0"/>
              <a:t>Notions of property ownership have never </a:t>
            </a:r>
            <a:r>
              <a:rPr lang="en-US" baseline="0" smtClean="0"/>
              <a:t>been static.</a:t>
            </a:r>
            <a:endParaRPr lang="en-US" dirty="0"/>
          </a:p>
        </p:txBody>
      </p:sp>
      <p:sp>
        <p:nvSpPr>
          <p:cNvPr id="4" name="Slide Number Placeholder 3"/>
          <p:cNvSpPr>
            <a:spLocks noGrp="1"/>
          </p:cNvSpPr>
          <p:nvPr>
            <p:ph type="sldNum" sz="quarter" idx="10"/>
          </p:nvPr>
        </p:nvSpPr>
        <p:spPr/>
        <p:txBody>
          <a:bodyPr/>
          <a:lstStyle/>
          <a:p>
            <a:fld id="{5BF53E16-87D6-404A-9E89-A55B9EEED446}" type="slidenum">
              <a:rPr lang="en-US" smtClean="0"/>
              <a:t>27</a:t>
            </a:fld>
            <a:endParaRPr lang="en-US"/>
          </a:p>
        </p:txBody>
      </p:sp>
    </p:spTree>
    <p:extLst>
      <p:ext uri="{BB962C8B-B14F-4D97-AF65-F5344CB8AC3E}">
        <p14:creationId xmlns:p14="http://schemas.microsoft.com/office/powerpoint/2010/main" val="1633904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a:t>
            </a:r>
            <a:r>
              <a:rPr lang="en-US" baseline="0" dirty="0" smtClean="0"/>
              <a:t> say Abraham established the precedent of land ownership, citing his acquisition of burial site.</a:t>
            </a:r>
          </a:p>
          <a:p>
            <a:r>
              <a:rPr lang="en-US" baseline="0" dirty="0" smtClean="0"/>
              <a:t>I think that argument is strained. The purchase would not be mentioned if it had been in the </a:t>
            </a:r>
            <a:r>
              <a:rPr lang="en-US" baseline="0" dirty="0" err="1" smtClean="0"/>
              <a:t>ordiinary</a:t>
            </a:r>
            <a:r>
              <a:rPr lang="en-US" baseline="0" dirty="0" smtClean="0"/>
              <a:t> course of business. </a:t>
            </a:r>
          </a:p>
        </p:txBody>
      </p:sp>
      <p:sp>
        <p:nvSpPr>
          <p:cNvPr id="4" name="Slide Number Placeholder 3"/>
          <p:cNvSpPr>
            <a:spLocks noGrp="1"/>
          </p:cNvSpPr>
          <p:nvPr>
            <p:ph type="sldNum" sz="quarter" idx="10"/>
          </p:nvPr>
        </p:nvSpPr>
        <p:spPr/>
        <p:txBody>
          <a:bodyPr/>
          <a:lstStyle/>
          <a:p>
            <a:fld id="{5BF53E16-87D6-404A-9E89-A55B9EEED446}" type="slidenum">
              <a:rPr lang="en-US" smtClean="0"/>
              <a:t>3</a:t>
            </a:fld>
            <a:endParaRPr lang="en-US"/>
          </a:p>
        </p:txBody>
      </p:sp>
    </p:spTree>
    <p:extLst>
      <p:ext uri="{BB962C8B-B14F-4D97-AF65-F5344CB8AC3E}">
        <p14:creationId xmlns:p14="http://schemas.microsoft.com/office/powerpoint/2010/main" val="4356260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Other examples showing Israelites</a:t>
            </a:r>
            <a:r>
              <a:rPr lang="en-US" baseline="0" dirty="0" smtClean="0"/>
              <a:t> were excluded from owning land.</a:t>
            </a:r>
            <a:endParaRPr lang="en-US" dirty="0"/>
          </a:p>
        </p:txBody>
      </p:sp>
      <p:sp>
        <p:nvSpPr>
          <p:cNvPr id="4" name="Slide Number Placeholder 3"/>
          <p:cNvSpPr>
            <a:spLocks noGrp="1"/>
          </p:cNvSpPr>
          <p:nvPr>
            <p:ph type="sldNum" sz="quarter" idx="10"/>
          </p:nvPr>
        </p:nvSpPr>
        <p:spPr/>
        <p:txBody>
          <a:bodyPr/>
          <a:lstStyle/>
          <a:p>
            <a:fld id="{5BF53E16-87D6-404A-9E89-A55B9EEED446}" type="slidenum">
              <a:rPr lang="en-US" smtClean="0"/>
              <a:t>4</a:t>
            </a:fld>
            <a:endParaRPr lang="en-US"/>
          </a:p>
        </p:txBody>
      </p:sp>
    </p:spTree>
    <p:extLst>
      <p:ext uri="{BB962C8B-B14F-4D97-AF65-F5344CB8AC3E}">
        <p14:creationId xmlns:p14="http://schemas.microsoft.com/office/powerpoint/2010/main" val="3421713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B/f</a:t>
            </a:r>
            <a:r>
              <a:rPr lang="en-US" baseline="0" dirty="0" smtClean="0"/>
              <a:t> entry to Egypt, Israelites were for the most part nomadic and shepherds. They did not own land.</a:t>
            </a:r>
            <a:endParaRPr lang="en-US" dirty="0"/>
          </a:p>
        </p:txBody>
      </p:sp>
      <p:sp>
        <p:nvSpPr>
          <p:cNvPr id="4" name="Slide Number Placeholder 3"/>
          <p:cNvSpPr>
            <a:spLocks noGrp="1"/>
          </p:cNvSpPr>
          <p:nvPr>
            <p:ph type="sldNum" sz="quarter" idx="10"/>
          </p:nvPr>
        </p:nvSpPr>
        <p:spPr/>
        <p:txBody>
          <a:bodyPr/>
          <a:lstStyle/>
          <a:p>
            <a:fld id="{5BF53E16-87D6-404A-9E89-A55B9EEED446}" type="slidenum">
              <a:rPr lang="en-US" smtClean="0"/>
              <a:t>5</a:t>
            </a:fld>
            <a:endParaRPr lang="en-US"/>
          </a:p>
        </p:txBody>
      </p:sp>
    </p:spTree>
    <p:extLst>
      <p:ext uri="{BB962C8B-B14F-4D97-AF65-F5344CB8AC3E}">
        <p14:creationId xmlns:p14="http://schemas.microsoft.com/office/powerpoint/2010/main" val="24812010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Israelites in Egypt had been sedentary,</a:t>
            </a:r>
            <a:r>
              <a:rPr lang="en-US" baseline="0" dirty="0" smtClean="0"/>
              <a:t> not nomadic. But they were slaves, they did not own the land they worked. </a:t>
            </a:r>
          </a:p>
          <a:p>
            <a:r>
              <a:rPr lang="en-US" baseline="0" dirty="0" smtClean="0"/>
              <a:t>During their journey through the desert they reverted to monadic shepherding.</a:t>
            </a:r>
          </a:p>
          <a:p>
            <a:r>
              <a:rPr lang="en-US" baseline="0" dirty="0" smtClean="0"/>
              <a:t>In Canaan, Israelites become settlers again. But they did not own the land they were working.</a:t>
            </a:r>
          </a:p>
          <a:p>
            <a:r>
              <a:rPr lang="en-US" baseline="0" dirty="0" smtClean="0"/>
              <a:t>Land was divided by lot between tribes.</a:t>
            </a:r>
          </a:p>
          <a:p>
            <a:r>
              <a:rPr lang="en-US" baseline="0" dirty="0" smtClean="0"/>
              <a:t>Moses’ economy was egalitarian and static.</a:t>
            </a:r>
          </a:p>
          <a:p>
            <a:r>
              <a:rPr lang="en-US" baseline="0" dirty="0" smtClean="0"/>
              <a:t>If a farmer was a tenant and not an owner, there were two ways property could be transferred: by succession, or by lease.</a:t>
            </a:r>
            <a:endParaRPr lang="en-US" dirty="0"/>
          </a:p>
        </p:txBody>
      </p:sp>
      <p:sp>
        <p:nvSpPr>
          <p:cNvPr id="4" name="Slide Number Placeholder 3"/>
          <p:cNvSpPr>
            <a:spLocks noGrp="1"/>
          </p:cNvSpPr>
          <p:nvPr>
            <p:ph type="sldNum" sz="quarter" idx="10"/>
          </p:nvPr>
        </p:nvSpPr>
        <p:spPr/>
        <p:txBody>
          <a:bodyPr/>
          <a:lstStyle/>
          <a:p>
            <a:fld id="{5BF53E16-87D6-404A-9E89-A55B9EEED446}" type="slidenum">
              <a:rPr lang="en-US" smtClean="0"/>
              <a:t>6</a:t>
            </a:fld>
            <a:endParaRPr lang="en-US"/>
          </a:p>
        </p:txBody>
      </p:sp>
    </p:spTree>
    <p:extLst>
      <p:ext uri="{BB962C8B-B14F-4D97-AF65-F5344CB8AC3E}">
        <p14:creationId xmlns:p14="http://schemas.microsoft.com/office/powerpoint/2010/main" val="24978849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Property was allocated to the tribe.</a:t>
            </a:r>
          </a:p>
          <a:p>
            <a:r>
              <a:rPr lang="en-US" dirty="0" smtClean="0"/>
              <a:t>Older</a:t>
            </a:r>
            <a:r>
              <a:rPr lang="en-US" baseline="0" dirty="0" smtClean="0"/>
              <a:t> son had twice the share of the younger son. </a:t>
            </a:r>
          </a:p>
          <a:p>
            <a:r>
              <a:rPr lang="en-US" baseline="0" dirty="0" smtClean="0"/>
              <a:t>With every generation, wealth gap doubled.</a:t>
            </a:r>
          </a:p>
          <a:p>
            <a:r>
              <a:rPr lang="en-US" baseline="0" dirty="0" smtClean="0"/>
              <a:t>In a famine, the risk was greater, the smaller the tenancy.</a:t>
            </a:r>
            <a:endParaRPr lang="en-US" dirty="0"/>
          </a:p>
        </p:txBody>
      </p:sp>
      <p:sp>
        <p:nvSpPr>
          <p:cNvPr id="4" name="Slide Number Placeholder 3"/>
          <p:cNvSpPr>
            <a:spLocks noGrp="1"/>
          </p:cNvSpPr>
          <p:nvPr>
            <p:ph type="sldNum" sz="quarter" idx="10"/>
          </p:nvPr>
        </p:nvSpPr>
        <p:spPr/>
        <p:txBody>
          <a:bodyPr/>
          <a:lstStyle/>
          <a:p>
            <a:fld id="{5BF53E16-87D6-404A-9E89-A55B9EEED446}" type="slidenum">
              <a:rPr lang="en-US" smtClean="0"/>
              <a:t>7</a:t>
            </a:fld>
            <a:endParaRPr lang="en-US"/>
          </a:p>
        </p:txBody>
      </p:sp>
    </p:spTree>
    <p:extLst>
      <p:ext uri="{BB962C8B-B14F-4D97-AF65-F5344CB8AC3E}">
        <p14:creationId xmlns:p14="http://schemas.microsoft.com/office/powerpoint/2010/main" val="3209363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Sabbath</a:t>
            </a:r>
            <a:r>
              <a:rPr lang="en-US" baseline="0" dirty="0" smtClean="0"/>
              <a:t> in Hebrew as a verb means “to cease, to rest.”</a:t>
            </a:r>
          </a:p>
          <a:p>
            <a:r>
              <a:rPr lang="en-US" baseline="0" dirty="0" smtClean="0"/>
              <a:t>Moses used the analogy of creation to mandate policies that worked like a reset button foe economic equality, that is to say, as polices for welfare.  </a:t>
            </a:r>
            <a:endParaRPr lang="en-US" baseline="0" dirty="0" smtClean="0"/>
          </a:p>
          <a:p>
            <a:r>
              <a:rPr lang="en-US" baseline="0" dirty="0" err="1" smtClean="0"/>
              <a:t>Shabbattu</a:t>
            </a:r>
            <a:r>
              <a:rPr lang="en-US" baseline="0" dirty="0" smtClean="0"/>
              <a:t> known to Babylonians, for example for debt holiday.</a:t>
            </a:r>
          </a:p>
          <a:p>
            <a:r>
              <a:rPr lang="en-US" baseline="0" dirty="0" smtClean="0"/>
              <a:t>But for Babylonians, there was no divine sanction, no grounding in religion.</a:t>
            </a:r>
            <a:endParaRPr lang="en-US" dirty="0"/>
          </a:p>
        </p:txBody>
      </p:sp>
      <p:sp>
        <p:nvSpPr>
          <p:cNvPr id="4" name="Slide Number Placeholder 3"/>
          <p:cNvSpPr>
            <a:spLocks noGrp="1"/>
          </p:cNvSpPr>
          <p:nvPr>
            <p:ph type="sldNum" sz="quarter" idx="10"/>
          </p:nvPr>
        </p:nvSpPr>
        <p:spPr/>
        <p:txBody>
          <a:bodyPr/>
          <a:lstStyle/>
          <a:p>
            <a:fld id="{5BF53E16-87D6-404A-9E89-A55B9EEED446}" type="slidenum">
              <a:rPr lang="en-US" smtClean="0"/>
              <a:t>8</a:t>
            </a:fld>
            <a:endParaRPr lang="en-US"/>
          </a:p>
        </p:txBody>
      </p:sp>
    </p:spTree>
    <p:extLst>
      <p:ext uri="{BB962C8B-B14F-4D97-AF65-F5344CB8AC3E}">
        <p14:creationId xmlns:p14="http://schemas.microsoft.com/office/powerpoint/2010/main" val="246628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Sabbath</a:t>
            </a:r>
            <a:r>
              <a:rPr lang="en-US" baseline="0" dirty="0" smtClean="0"/>
              <a:t> years are hard to understand. Taken literally, there was no point working a farm in years 6, 7, and 8.</a:t>
            </a:r>
          </a:p>
          <a:p>
            <a:r>
              <a:rPr lang="en-US" baseline="0" dirty="0" smtClean="0"/>
              <a:t>One possible explanation might be that Israelite agriculture alternated farming with shepherding.</a:t>
            </a:r>
          </a:p>
          <a:p>
            <a:r>
              <a:rPr lang="en-US" baseline="0" dirty="0" smtClean="0"/>
              <a:t>Sabbath policies were a redistribution of wealth from top layers of society to bottom layers. </a:t>
            </a:r>
          </a:p>
          <a:p>
            <a:r>
              <a:rPr lang="en-US" baseline="0" dirty="0" smtClean="0"/>
              <a:t>They worked like a reset button for wealth distribution.</a:t>
            </a:r>
          </a:p>
          <a:p>
            <a:r>
              <a:rPr lang="en-US" baseline="0" dirty="0" smtClean="0"/>
              <a:t>Moses had rules for property and for welfare. And also for fair trade.</a:t>
            </a:r>
            <a:endParaRPr lang="en-US" dirty="0"/>
          </a:p>
        </p:txBody>
      </p:sp>
      <p:sp>
        <p:nvSpPr>
          <p:cNvPr id="4" name="Slide Number Placeholder 3"/>
          <p:cNvSpPr>
            <a:spLocks noGrp="1"/>
          </p:cNvSpPr>
          <p:nvPr>
            <p:ph type="sldNum" sz="quarter" idx="10"/>
          </p:nvPr>
        </p:nvSpPr>
        <p:spPr/>
        <p:txBody>
          <a:bodyPr/>
          <a:lstStyle/>
          <a:p>
            <a:fld id="{5BF53E16-87D6-404A-9E89-A55B9EEED446}" type="slidenum">
              <a:rPr lang="en-US" smtClean="0"/>
              <a:t>9</a:t>
            </a:fld>
            <a:endParaRPr lang="en-US"/>
          </a:p>
        </p:txBody>
      </p:sp>
    </p:spTree>
    <p:extLst>
      <p:ext uri="{BB962C8B-B14F-4D97-AF65-F5344CB8AC3E}">
        <p14:creationId xmlns:p14="http://schemas.microsoft.com/office/powerpoint/2010/main" val="2451751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ABE48B36-7CFE-084D-9330-366109DB887D}" type="datetimeFigureOut">
              <a:rPr lang="en-US" smtClean="0"/>
              <a:t>08/05/18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164E7-578B-D843-9EDA-FA03A8FFB28C}" type="slidenum">
              <a:rPr lang="en-US" smtClean="0"/>
              <a:t>‹#›</a:t>
            </a:fld>
            <a:endParaRPr lang="en-US"/>
          </a:p>
        </p:txBody>
      </p:sp>
    </p:spTree>
    <p:extLst>
      <p:ext uri="{BB962C8B-B14F-4D97-AF65-F5344CB8AC3E}">
        <p14:creationId xmlns:p14="http://schemas.microsoft.com/office/powerpoint/2010/main" val="289402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BE48B36-7CFE-084D-9330-366109DB887D}" type="datetimeFigureOut">
              <a:rPr lang="en-US" smtClean="0"/>
              <a:t>08/05/18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164E7-578B-D843-9EDA-FA03A8FFB28C}" type="slidenum">
              <a:rPr lang="en-US" smtClean="0"/>
              <a:t>‹#›</a:t>
            </a:fld>
            <a:endParaRPr lang="en-US"/>
          </a:p>
        </p:txBody>
      </p:sp>
    </p:spTree>
    <p:extLst>
      <p:ext uri="{BB962C8B-B14F-4D97-AF65-F5344CB8AC3E}">
        <p14:creationId xmlns:p14="http://schemas.microsoft.com/office/powerpoint/2010/main" val="4194686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BE48B36-7CFE-084D-9330-366109DB887D}" type="datetimeFigureOut">
              <a:rPr lang="en-US" smtClean="0"/>
              <a:t>08/05/18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164E7-578B-D843-9EDA-FA03A8FFB28C}" type="slidenum">
              <a:rPr lang="en-US" smtClean="0"/>
              <a:t>‹#›</a:t>
            </a:fld>
            <a:endParaRPr lang="en-US"/>
          </a:p>
        </p:txBody>
      </p:sp>
    </p:spTree>
    <p:extLst>
      <p:ext uri="{BB962C8B-B14F-4D97-AF65-F5344CB8AC3E}">
        <p14:creationId xmlns:p14="http://schemas.microsoft.com/office/powerpoint/2010/main" val="3183628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BE48B36-7CFE-084D-9330-366109DB887D}" type="datetimeFigureOut">
              <a:rPr lang="en-US" smtClean="0"/>
              <a:t>08/05/18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164E7-578B-D843-9EDA-FA03A8FFB28C}" type="slidenum">
              <a:rPr lang="en-US" smtClean="0"/>
              <a:t>‹#›</a:t>
            </a:fld>
            <a:endParaRPr lang="en-US"/>
          </a:p>
        </p:txBody>
      </p:sp>
    </p:spTree>
    <p:extLst>
      <p:ext uri="{BB962C8B-B14F-4D97-AF65-F5344CB8AC3E}">
        <p14:creationId xmlns:p14="http://schemas.microsoft.com/office/powerpoint/2010/main" val="4255964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ABE48B36-7CFE-084D-9330-366109DB887D}" type="datetimeFigureOut">
              <a:rPr lang="en-US" smtClean="0"/>
              <a:t>08/05/18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164E7-578B-D843-9EDA-FA03A8FFB28C}" type="slidenum">
              <a:rPr lang="en-US" smtClean="0"/>
              <a:t>‹#›</a:t>
            </a:fld>
            <a:endParaRPr lang="en-US"/>
          </a:p>
        </p:txBody>
      </p:sp>
    </p:spTree>
    <p:extLst>
      <p:ext uri="{BB962C8B-B14F-4D97-AF65-F5344CB8AC3E}">
        <p14:creationId xmlns:p14="http://schemas.microsoft.com/office/powerpoint/2010/main" val="2892125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ABE48B36-7CFE-084D-9330-366109DB887D}" type="datetimeFigureOut">
              <a:rPr lang="en-US" smtClean="0"/>
              <a:t>08/05/18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B164E7-578B-D843-9EDA-FA03A8FFB28C}" type="slidenum">
              <a:rPr lang="en-US" smtClean="0"/>
              <a:t>‹#›</a:t>
            </a:fld>
            <a:endParaRPr lang="en-US"/>
          </a:p>
        </p:txBody>
      </p:sp>
    </p:spTree>
    <p:extLst>
      <p:ext uri="{BB962C8B-B14F-4D97-AF65-F5344CB8AC3E}">
        <p14:creationId xmlns:p14="http://schemas.microsoft.com/office/powerpoint/2010/main" val="3738837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ABE48B36-7CFE-084D-9330-366109DB887D}" type="datetimeFigureOut">
              <a:rPr lang="en-US" smtClean="0"/>
              <a:t>08/05/18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B164E7-578B-D843-9EDA-FA03A8FFB28C}" type="slidenum">
              <a:rPr lang="en-US" smtClean="0"/>
              <a:t>‹#›</a:t>
            </a:fld>
            <a:endParaRPr lang="en-US"/>
          </a:p>
        </p:txBody>
      </p:sp>
    </p:spTree>
    <p:extLst>
      <p:ext uri="{BB962C8B-B14F-4D97-AF65-F5344CB8AC3E}">
        <p14:creationId xmlns:p14="http://schemas.microsoft.com/office/powerpoint/2010/main" val="1330201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ABE48B36-7CFE-084D-9330-366109DB887D}" type="datetimeFigureOut">
              <a:rPr lang="en-US" smtClean="0"/>
              <a:t>08/05/18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B164E7-578B-D843-9EDA-FA03A8FFB28C}" type="slidenum">
              <a:rPr lang="en-US" smtClean="0"/>
              <a:t>‹#›</a:t>
            </a:fld>
            <a:endParaRPr lang="en-US"/>
          </a:p>
        </p:txBody>
      </p:sp>
    </p:spTree>
    <p:extLst>
      <p:ext uri="{BB962C8B-B14F-4D97-AF65-F5344CB8AC3E}">
        <p14:creationId xmlns:p14="http://schemas.microsoft.com/office/powerpoint/2010/main" val="1571784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E48B36-7CFE-084D-9330-366109DB887D}" type="datetimeFigureOut">
              <a:rPr lang="en-US" smtClean="0"/>
              <a:t>08/05/18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B164E7-578B-D843-9EDA-FA03A8FFB28C}" type="slidenum">
              <a:rPr lang="en-US" smtClean="0"/>
              <a:t>‹#›</a:t>
            </a:fld>
            <a:endParaRPr lang="en-US"/>
          </a:p>
        </p:txBody>
      </p:sp>
    </p:spTree>
    <p:extLst>
      <p:ext uri="{BB962C8B-B14F-4D97-AF65-F5344CB8AC3E}">
        <p14:creationId xmlns:p14="http://schemas.microsoft.com/office/powerpoint/2010/main" val="1920797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ABE48B36-7CFE-084D-9330-366109DB887D}" type="datetimeFigureOut">
              <a:rPr lang="en-US" smtClean="0"/>
              <a:t>08/05/18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B164E7-578B-D843-9EDA-FA03A8FFB28C}" type="slidenum">
              <a:rPr lang="en-US" smtClean="0"/>
              <a:t>‹#›</a:t>
            </a:fld>
            <a:endParaRPr lang="en-US"/>
          </a:p>
        </p:txBody>
      </p:sp>
    </p:spTree>
    <p:extLst>
      <p:ext uri="{BB962C8B-B14F-4D97-AF65-F5344CB8AC3E}">
        <p14:creationId xmlns:p14="http://schemas.microsoft.com/office/powerpoint/2010/main" val="803836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ABE48B36-7CFE-084D-9330-366109DB887D}" type="datetimeFigureOut">
              <a:rPr lang="en-US" smtClean="0"/>
              <a:t>08/05/18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B164E7-578B-D843-9EDA-FA03A8FFB28C}" type="slidenum">
              <a:rPr lang="en-US" smtClean="0"/>
              <a:t>‹#›</a:t>
            </a:fld>
            <a:endParaRPr lang="en-US"/>
          </a:p>
        </p:txBody>
      </p:sp>
    </p:spTree>
    <p:extLst>
      <p:ext uri="{BB962C8B-B14F-4D97-AF65-F5344CB8AC3E}">
        <p14:creationId xmlns:p14="http://schemas.microsoft.com/office/powerpoint/2010/main" val="6508549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E48B36-7CFE-084D-9330-366109DB887D}" type="datetimeFigureOut">
              <a:rPr lang="en-US" smtClean="0"/>
              <a:t>08/05/18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B164E7-578B-D843-9EDA-FA03A8FFB28C}" type="slidenum">
              <a:rPr lang="en-US" smtClean="0"/>
              <a:t>‹#›</a:t>
            </a:fld>
            <a:endParaRPr lang="en-US"/>
          </a:p>
        </p:txBody>
      </p:sp>
    </p:spTree>
    <p:extLst>
      <p:ext uri="{BB962C8B-B14F-4D97-AF65-F5344CB8AC3E}">
        <p14:creationId xmlns:p14="http://schemas.microsoft.com/office/powerpoint/2010/main" val="14180375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orpusthomisticum.org/sth3061.html%2342226" TargetMode="External"/><Relationship Id="rId3" Type="http://schemas.openxmlformats.org/officeDocument/2006/relationships/hyperlink" Target="https://aquinas.cc/56/57/~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Right to Private Property in Judeo-Christianity</a:t>
            </a:r>
            <a:endParaRPr lang="en-US" dirty="0"/>
          </a:p>
        </p:txBody>
      </p:sp>
      <p:sp>
        <p:nvSpPr>
          <p:cNvPr id="3" name="Subtitle 2"/>
          <p:cNvSpPr>
            <a:spLocks noGrp="1"/>
          </p:cNvSpPr>
          <p:nvPr>
            <p:ph type="subTitle" idx="1"/>
          </p:nvPr>
        </p:nvSpPr>
        <p:spPr/>
        <p:txBody>
          <a:bodyPr/>
          <a:lstStyle/>
          <a:p>
            <a:r>
              <a:rPr lang="en-US" dirty="0" smtClean="0"/>
              <a:t>Benedikt Koehler</a:t>
            </a:r>
          </a:p>
          <a:p>
            <a:r>
              <a:rPr lang="en-US" dirty="0" smtClean="0"/>
              <a:t>Adam Smith Institute</a:t>
            </a:r>
          </a:p>
          <a:p>
            <a:r>
              <a:rPr lang="en-US" dirty="0" smtClean="0"/>
              <a:t>9</a:t>
            </a:r>
            <a:r>
              <a:rPr lang="en-US" baseline="30000" dirty="0" smtClean="0"/>
              <a:t>th</a:t>
            </a:r>
            <a:r>
              <a:rPr lang="en-US" dirty="0" smtClean="0"/>
              <a:t> May 2018</a:t>
            </a:r>
            <a:endParaRPr lang="en-US" dirty="0"/>
          </a:p>
        </p:txBody>
      </p:sp>
    </p:spTree>
    <p:extLst>
      <p:ext uri="{BB962C8B-B14F-4D97-AF65-F5344CB8AC3E}">
        <p14:creationId xmlns:p14="http://schemas.microsoft.com/office/powerpoint/2010/main" val="336941438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Fair Trade (1 of 2): Ban of </a:t>
            </a:r>
            <a:r>
              <a:rPr lang="en-US" dirty="0"/>
              <a:t>U</a:t>
            </a:r>
            <a:r>
              <a:rPr lang="en-US" dirty="0" smtClean="0"/>
              <a:t>sury</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a:t> </a:t>
            </a:r>
            <a:endParaRPr lang="en-US" dirty="0" smtClean="0"/>
          </a:p>
          <a:p>
            <a:pPr marL="0" indent="0">
              <a:buNone/>
            </a:pPr>
            <a:r>
              <a:rPr lang="en-GB" dirty="0" smtClean="0"/>
              <a:t>“</a:t>
            </a:r>
            <a:r>
              <a:rPr lang="en-GB" dirty="0"/>
              <a:t>You shall not exact interest from your brother, </a:t>
            </a:r>
            <a:r>
              <a:rPr lang="en-GB" dirty="0">
                <a:solidFill>
                  <a:srgbClr val="FF0000"/>
                </a:solidFill>
              </a:rPr>
              <a:t>interest</a:t>
            </a:r>
            <a:r>
              <a:rPr lang="en-GB" dirty="0"/>
              <a:t> of silver, </a:t>
            </a:r>
            <a:r>
              <a:rPr lang="en-GB" dirty="0">
                <a:solidFill>
                  <a:srgbClr val="FF0000"/>
                </a:solidFill>
              </a:rPr>
              <a:t>interest</a:t>
            </a:r>
            <a:r>
              <a:rPr lang="en-GB" dirty="0"/>
              <a:t> of food, or </a:t>
            </a:r>
            <a:r>
              <a:rPr lang="en-GB" dirty="0">
                <a:solidFill>
                  <a:srgbClr val="FF0000"/>
                </a:solidFill>
              </a:rPr>
              <a:t>interest</a:t>
            </a:r>
            <a:r>
              <a:rPr lang="en-GB" dirty="0"/>
              <a:t> of anything that will bear interest</a:t>
            </a:r>
            <a:r>
              <a:rPr lang="en-GB" dirty="0" smtClean="0"/>
              <a:t>.”</a:t>
            </a:r>
          </a:p>
          <a:p>
            <a:pPr marL="0" indent="0">
              <a:buNone/>
            </a:pPr>
            <a:r>
              <a:rPr lang="en-GB" dirty="0" smtClean="0"/>
              <a:t> </a:t>
            </a:r>
          </a:p>
          <a:p>
            <a:pPr marL="0" indent="0">
              <a:buNone/>
            </a:pPr>
            <a:r>
              <a:rPr lang="en-GB" dirty="0" err="1" smtClean="0"/>
              <a:t>Deut</a:t>
            </a:r>
            <a:r>
              <a:rPr lang="en-GB" dirty="0" smtClean="0"/>
              <a:t> </a:t>
            </a:r>
            <a:r>
              <a:rPr lang="en-GB" dirty="0"/>
              <a:t>23: 20/</a:t>
            </a:r>
            <a:r>
              <a:rPr lang="en-GB" dirty="0" smtClean="0"/>
              <a:t>21</a:t>
            </a:r>
            <a:endParaRPr lang="en-GB" dirty="0"/>
          </a:p>
          <a:p>
            <a:endParaRPr lang="en-US" dirty="0"/>
          </a:p>
        </p:txBody>
      </p:sp>
    </p:spTree>
    <p:extLst>
      <p:ext uri="{BB962C8B-B14F-4D97-AF65-F5344CB8AC3E}">
        <p14:creationId xmlns:p14="http://schemas.microsoft.com/office/powerpoint/2010/main" val="250441010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Fair Trade (2 of 2): Investment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a:t>“And </a:t>
            </a:r>
            <a:r>
              <a:rPr lang="en-GB" dirty="0">
                <a:solidFill>
                  <a:srgbClr val="FF0000"/>
                </a:solidFill>
              </a:rPr>
              <a:t>when you sell property </a:t>
            </a:r>
            <a:r>
              <a:rPr lang="en-GB" dirty="0"/>
              <a:t>to your fellow or buy from the hand of your fellow, you shall not defraud one another. By the number of years after the </a:t>
            </a:r>
            <a:r>
              <a:rPr lang="en-GB" dirty="0" smtClean="0"/>
              <a:t>Jubilee </a:t>
            </a:r>
            <a:r>
              <a:rPr lang="en-GB" dirty="0"/>
              <a:t>you shall buy from your fellow, and </a:t>
            </a:r>
            <a:r>
              <a:rPr lang="en-GB" dirty="0">
                <a:solidFill>
                  <a:srgbClr val="FF0000"/>
                </a:solidFill>
              </a:rPr>
              <a:t>by the number of years of yield he shall sell to you</a:t>
            </a:r>
            <a:r>
              <a:rPr lang="en-GB" dirty="0"/>
              <a:t>. The larger the number of years, the more you shall pay for this purchase and the smaller the number of years the less you shall pay for this purchase, since </a:t>
            </a:r>
            <a:r>
              <a:rPr lang="en-GB" dirty="0">
                <a:solidFill>
                  <a:srgbClr val="FF0000"/>
                </a:solidFill>
              </a:rPr>
              <a:t>he is selling you the number of </a:t>
            </a:r>
            <a:r>
              <a:rPr lang="en-GB" dirty="0" smtClean="0">
                <a:solidFill>
                  <a:srgbClr val="FF0000"/>
                </a:solidFill>
              </a:rPr>
              <a:t>yields.</a:t>
            </a:r>
            <a:r>
              <a:rPr lang="en-GB" dirty="0" smtClean="0"/>
              <a:t>”</a:t>
            </a:r>
            <a:endParaRPr lang="en-GB" dirty="0" smtClean="0">
              <a:solidFill>
                <a:srgbClr val="FF0000"/>
              </a:solidFill>
            </a:endParaRPr>
          </a:p>
          <a:p>
            <a:pPr marL="0" indent="0">
              <a:buNone/>
            </a:pPr>
            <a:r>
              <a:rPr lang="en-GB" dirty="0" smtClean="0"/>
              <a:t> </a:t>
            </a:r>
            <a:r>
              <a:rPr lang="en-GB" dirty="0"/>
              <a:t>(Lev. 25: 14-16</a:t>
            </a:r>
            <a:r>
              <a:rPr lang="en-GB" dirty="0" smtClean="0"/>
              <a:t>)</a:t>
            </a:r>
            <a:r>
              <a:rPr lang="en-GB" dirty="0"/>
              <a:t>	 </a:t>
            </a:r>
            <a:endParaRPr lang="en-US" dirty="0"/>
          </a:p>
        </p:txBody>
      </p:sp>
    </p:spTree>
    <p:extLst>
      <p:ext uri="{BB962C8B-B14F-4D97-AF65-F5344CB8AC3E}">
        <p14:creationId xmlns:p14="http://schemas.microsoft.com/office/powerpoint/2010/main" val="77997896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Economics, post</a:t>
            </a:r>
            <a:r>
              <a:rPr lang="en-US" dirty="0"/>
              <a:t>-Moses</a:t>
            </a:r>
          </a:p>
        </p:txBody>
      </p:sp>
      <p:sp>
        <p:nvSpPr>
          <p:cNvPr id="3" name="Content Placeholder 2"/>
          <p:cNvSpPr>
            <a:spLocks noGrp="1"/>
          </p:cNvSpPr>
          <p:nvPr>
            <p:ph idx="1"/>
          </p:nvPr>
        </p:nvSpPr>
        <p:spPr/>
        <p:txBody>
          <a:bodyPr/>
          <a:lstStyle/>
          <a:p>
            <a:r>
              <a:rPr lang="en-US" dirty="0" err="1" smtClean="0"/>
              <a:t>Naboth</a:t>
            </a:r>
            <a:endParaRPr lang="en-US" dirty="0" smtClean="0"/>
          </a:p>
          <a:p>
            <a:r>
              <a:rPr lang="en-US" dirty="0" smtClean="0"/>
              <a:t>Nehemiah</a:t>
            </a:r>
          </a:p>
          <a:p>
            <a:r>
              <a:rPr lang="en-GB" dirty="0" err="1"/>
              <a:t>Nachman</a:t>
            </a:r>
            <a:r>
              <a:rPr lang="en-GB" dirty="0"/>
              <a:t> </a:t>
            </a:r>
            <a:r>
              <a:rPr lang="en-GB" dirty="0" err="1"/>
              <a:t>va</a:t>
            </a:r>
            <a:r>
              <a:rPr lang="en-GB" dirty="0"/>
              <a:t> </a:t>
            </a:r>
            <a:r>
              <a:rPr lang="en-GB" dirty="0" err="1"/>
              <a:t>Ja’aqob</a:t>
            </a:r>
            <a:r>
              <a:rPr lang="en-GB" dirty="0"/>
              <a:t> (ca. 300 AD): usury was present in any reward that resulted from waiting.</a:t>
            </a:r>
            <a:r>
              <a:rPr lang="en-GB" dirty="0" smtClean="0">
                <a:effectLst/>
              </a:rPr>
              <a:t> </a:t>
            </a:r>
            <a:endParaRPr lang="en-US" dirty="0"/>
          </a:p>
        </p:txBody>
      </p:sp>
    </p:spTree>
    <p:extLst>
      <p:ext uri="{BB962C8B-B14F-4D97-AF65-F5344CB8AC3E}">
        <p14:creationId xmlns:p14="http://schemas.microsoft.com/office/powerpoint/2010/main" val="126373099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From Moses to Jesus (1 of 3): Succession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GB" dirty="0"/>
              <a:t>“And one of the company said unto him</a:t>
            </a:r>
            <a:r>
              <a:rPr lang="en-GB" dirty="0" smtClean="0"/>
              <a:t>, Master</a:t>
            </a:r>
            <a:r>
              <a:rPr lang="en-GB" dirty="0"/>
              <a:t>, speak to my brother, that he divide the inheritance with me.</a:t>
            </a:r>
          </a:p>
          <a:p>
            <a:pPr marL="0" indent="0">
              <a:buNone/>
            </a:pPr>
            <a:r>
              <a:rPr lang="en-GB" dirty="0"/>
              <a:t>And he said unto him, </a:t>
            </a:r>
            <a:r>
              <a:rPr lang="en-GB" dirty="0">
                <a:solidFill>
                  <a:srgbClr val="FF0000"/>
                </a:solidFill>
              </a:rPr>
              <a:t>Man, who made me a judge or a divider over you?</a:t>
            </a:r>
          </a:p>
          <a:p>
            <a:pPr marL="0" indent="0">
              <a:buNone/>
            </a:pPr>
            <a:r>
              <a:rPr lang="en-GB" dirty="0"/>
              <a:t>And he said unto them, Take heed, and beware of covetousness: for a man's life </a:t>
            </a:r>
            <a:r>
              <a:rPr lang="en-GB" dirty="0" err="1"/>
              <a:t>consisteth</a:t>
            </a:r>
            <a:r>
              <a:rPr lang="en-GB" dirty="0"/>
              <a:t> not in the abundance of the things which he </a:t>
            </a:r>
            <a:r>
              <a:rPr lang="en-GB" dirty="0" err="1"/>
              <a:t>possesseth</a:t>
            </a:r>
            <a:r>
              <a:rPr lang="en-GB" dirty="0"/>
              <a:t>.” Luke 12:13-15 </a:t>
            </a:r>
          </a:p>
          <a:p>
            <a:endParaRPr lang="en-US" dirty="0"/>
          </a:p>
        </p:txBody>
      </p:sp>
    </p:spTree>
    <p:extLst>
      <p:ext uri="{BB962C8B-B14F-4D97-AF65-F5344CB8AC3E}">
        <p14:creationId xmlns:p14="http://schemas.microsoft.com/office/powerpoint/2010/main" val="140117748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Moses to Jesus (2 of 3): Private Property and Welfare</a:t>
            </a:r>
            <a:endParaRPr lang="en-US" dirty="0"/>
          </a:p>
        </p:txBody>
      </p:sp>
      <p:sp>
        <p:nvSpPr>
          <p:cNvPr id="3" name="Content Placeholder 2"/>
          <p:cNvSpPr>
            <a:spLocks noGrp="1"/>
          </p:cNvSpPr>
          <p:nvPr>
            <p:ph idx="1"/>
          </p:nvPr>
        </p:nvSpPr>
        <p:spPr/>
        <p:txBody>
          <a:bodyPr>
            <a:normAutofit/>
          </a:bodyPr>
          <a:lstStyle/>
          <a:p>
            <a:pPr marL="0" indent="0">
              <a:buNone/>
            </a:pPr>
            <a:r>
              <a:rPr lang="en-GB" dirty="0" smtClean="0"/>
              <a:t>“Jesus </a:t>
            </a:r>
            <a:r>
              <a:rPr lang="en-GB" dirty="0"/>
              <a:t>said unto him, If thou wilt be perfect, go and </a:t>
            </a:r>
            <a:r>
              <a:rPr lang="en-GB" dirty="0">
                <a:solidFill>
                  <a:srgbClr val="FF0000"/>
                </a:solidFill>
              </a:rPr>
              <a:t>sell that thou hast, and give to the poor</a:t>
            </a:r>
            <a:r>
              <a:rPr lang="en-GB" dirty="0"/>
              <a:t>, and thou shalt have treasure in heaven: and come and follow me</a:t>
            </a:r>
            <a:r>
              <a:rPr lang="en-GB" dirty="0" smtClean="0"/>
              <a:t>…</a:t>
            </a:r>
          </a:p>
          <a:p>
            <a:pPr marL="0" indent="0">
              <a:buNone/>
            </a:pPr>
            <a:r>
              <a:rPr lang="en-GB" dirty="0" smtClean="0"/>
              <a:t>Then </a:t>
            </a:r>
            <a:r>
              <a:rPr lang="en-GB" dirty="0"/>
              <a:t>said Jesus unto his disciples, Verily I say unto you, That </a:t>
            </a:r>
            <a:r>
              <a:rPr lang="en-GB" dirty="0">
                <a:solidFill>
                  <a:srgbClr val="FF0000"/>
                </a:solidFill>
              </a:rPr>
              <a:t>a rich man shall hardly enter into the kingdom of </a:t>
            </a:r>
            <a:r>
              <a:rPr lang="en-GB" dirty="0" smtClean="0">
                <a:solidFill>
                  <a:srgbClr val="FF0000"/>
                </a:solidFill>
              </a:rPr>
              <a:t>heaven</a:t>
            </a:r>
            <a:r>
              <a:rPr lang="en-GB" dirty="0" smtClean="0"/>
              <a:t>.” </a:t>
            </a:r>
          </a:p>
          <a:p>
            <a:pPr marL="0" indent="0">
              <a:buNone/>
            </a:pPr>
            <a:r>
              <a:rPr lang="en-GB" dirty="0" smtClean="0"/>
              <a:t>Matthew </a:t>
            </a:r>
            <a:r>
              <a:rPr lang="en-GB" dirty="0"/>
              <a:t>19: 21 - 26</a:t>
            </a:r>
          </a:p>
          <a:p>
            <a:endParaRPr lang="en-GB" dirty="0"/>
          </a:p>
        </p:txBody>
      </p:sp>
    </p:spTree>
    <p:extLst>
      <p:ext uri="{BB962C8B-B14F-4D97-AF65-F5344CB8AC3E}">
        <p14:creationId xmlns:p14="http://schemas.microsoft.com/office/powerpoint/2010/main" val="321862575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t>From Moses to Jesus (3 of 3): Fair Trade</a:t>
            </a:r>
            <a:endParaRPr lang="en-US" sz="3800" dirty="0"/>
          </a:p>
        </p:txBody>
      </p:sp>
      <p:sp>
        <p:nvSpPr>
          <p:cNvPr id="3" name="Content Placeholder 2"/>
          <p:cNvSpPr>
            <a:spLocks noGrp="1"/>
          </p:cNvSpPr>
          <p:nvPr>
            <p:ph idx="1"/>
          </p:nvPr>
        </p:nvSpPr>
        <p:spPr/>
        <p:txBody>
          <a:bodyPr>
            <a:normAutofit/>
          </a:bodyPr>
          <a:lstStyle/>
          <a:p>
            <a:pPr marL="0" indent="0">
              <a:buNone/>
            </a:pPr>
            <a:r>
              <a:rPr lang="en-GB" dirty="0" smtClean="0"/>
              <a:t>Lord’s Prayer: </a:t>
            </a:r>
            <a:r>
              <a:rPr lang="en-GB" dirty="0"/>
              <a:t>Luke 11:4</a:t>
            </a:r>
          </a:p>
          <a:p>
            <a:r>
              <a:rPr lang="en-GB" dirty="0" smtClean="0"/>
              <a:t>King </a:t>
            </a:r>
            <a:r>
              <a:rPr lang="en-GB" dirty="0"/>
              <a:t>J</a:t>
            </a:r>
            <a:r>
              <a:rPr lang="en-GB" dirty="0" smtClean="0"/>
              <a:t>ames Version</a:t>
            </a:r>
            <a:r>
              <a:rPr lang="en-GB" dirty="0"/>
              <a:t>:</a:t>
            </a:r>
          </a:p>
          <a:p>
            <a:pPr marL="0" indent="0">
              <a:buNone/>
            </a:pPr>
            <a:r>
              <a:rPr lang="en-GB" dirty="0"/>
              <a:t>“And forgive us our sins; for we also forgive every one that is </a:t>
            </a:r>
            <a:r>
              <a:rPr lang="en-GB" dirty="0">
                <a:solidFill>
                  <a:srgbClr val="FF0000"/>
                </a:solidFill>
              </a:rPr>
              <a:t>indebted</a:t>
            </a:r>
            <a:r>
              <a:rPr lang="en-GB" dirty="0"/>
              <a:t> to us</a:t>
            </a:r>
            <a:r>
              <a:rPr lang="en-GB" dirty="0" smtClean="0"/>
              <a:t>.” </a:t>
            </a:r>
          </a:p>
          <a:p>
            <a:r>
              <a:rPr lang="en-GB" dirty="0" smtClean="0"/>
              <a:t>Vulgate:</a:t>
            </a:r>
          </a:p>
          <a:p>
            <a:pPr marL="400050" lvl="1" indent="0">
              <a:buNone/>
            </a:pPr>
            <a:r>
              <a:rPr lang="en-GB" sz="3200" dirty="0" smtClean="0"/>
              <a:t>“</a:t>
            </a:r>
            <a:r>
              <a:rPr lang="en-GB" sz="3200" dirty="0" err="1" smtClean="0"/>
              <a:t>Dimitte</a:t>
            </a:r>
            <a:r>
              <a:rPr lang="en-GB" sz="3200" dirty="0" smtClean="0"/>
              <a:t> </a:t>
            </a:r>
            <a:r>
              <a:rPr lang="en-GB" sz="3200" dirty="0" err="1" smtClean="0"/>
              <a:t>nobis</a:t>
            </a:r>
            <a:r>
              <a:rPr lang="en-GB" sz="3200" dirty="0" smtClean="0"/>
              <a:t> </a:t>
            </a:r>
            <a:r>
              <a:rPr lang="en-GB" sz="3200" dirty="0" err="1" smtClean="0">
                <a:solidFill>
                  <a:srgbClr val="FF0000"/>
                </a:solidFill>
              </a:rPr>
              <a:t>debita</a:t>
            </a:r>
            <a:r>
              <a:rPr lang="en-GB" sz="3200" dirty="0" smtClean="0">
                <a:solidFill>
                  <a:srgbClr val="FF0000"/>
                </a:solidFill>
              </a:rPr>
              <a:t> </a:t>
            </a:r>
            <a:r>
              <a:rPr lang="en-GB" sz="3200" dirty="0" smtClean="0"/>
              <a:t>nostra, </a:t>
            </a:r>
            <a:r>
              <a:rPr lang="en-GB" sz="3200" dirty="0" err="1" smtClean="0"/>
              <a:t>sicut</a:t>
            </a:r>
            <a:r>
              <a:rPr lang="en-GB" sz="3200" dirty="0" smtClean="0"/>
              <a:t> et </a:t>
            </a:r>
            <a:r>
              <a:rPr lang="en-GB" sz="3200" dirty="0" err="1" smtClean="0"/>
              <a:t>nos</a:t>
            </a:r>
            <a:r>
              <a:rPr lang="en-GB" sz="3200" dirty="0" smtClean="0"/>
              <a:t> </a:t>
            </a:r>
            <a:r>
              <a:rPr lang="en-GB" sz="3200" dirty="0" err="1" smtClean="0"/>
              <a:t>dimittimus</a:t>
            </a:r>
            <a:r>
              <a:rPr lang="en-GB" sz="3200" dirty="0" smtClean="0"/>
              <a:t> </a:t>
            </a:r>
            <a:r>
              <a:rPr lang="en-GB" sz="3200" dirty="0" err="1" smtClean="0">
                <a:solidFill>
                  <a:srgbClr val="FF0000"/>
                </a:solidFill>
              </a:rPr>
              <a:t>debitoribus</a:t>
            </a:r>
            <a:r>
              <a:rPr lang="en-GB" sz="3200" dirty="0" smtClean="0">
                <a:solidFill>
                  <a:srgbClr val="FF0000"/>
                </a:solidFill>
              </a:rPr>
              <a:t> </a:t>
            </a:r>
            <a:r>
              <a:rPr lang="en-GB" sz="3200" dirty="0" err="1" smtClean="0"/>
              <a:t>nostris</a:t>
            </a:r>
            <a:r>
              <a:rPr lang="en-GB" sz="3200" dirty="0" smtClean="0"/>
              <a:t>.”</a:t>
            </a:r>
            <a:endParaRPr lang="en-GB" sz="3200" dirty="0"/>
          </a:p>
          <a:p>
            <a:pPr marL="342900" lvl="1" indent="-342900">
              <a:buFont typeface="Arial"/>
              <a:buChar char="•"/>
            </a:pPr>
            <a:r>
              <a:rPr lang="en-GB" sz="3200" dirty="0"/>
              <a:t>“Lend, hoping for nothing again.” Luke 6:35</a:t>
            </a:r>
          </a:p>
          <a:p>
            <a:pPr marL="400050" lvl="1" indent="0">
              <a:buNone/>
            </a:pPr>
            <a:endParaRPr lang="en-GB" sz="3200" dirty="0" smtClean="0"/>
          </a:p>
          <a:p>
            <a:endParaRPr lang="en-GB" dirty="0"/>
          </a:p>
          <a:p>
            <a:endParaRPr lang="en-GB" dirty="0"/>
          </a:p>
          <a:p>
            <a:endParaRPr lang="en-US" dirty="0"/>
          </a:p>
        </p:txBody>
      </p:sp>
    </p:spTree>
    <p:extLst>
      <p:ext uri="{BB962C8B-B14F-4D97-AF65-F5344CB8AC3E}">
        <p14:creationId xmlns:p14="http://schemas.microsoft.com/office/powerpoint/2010/main" val="157245953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Early Christians (1 of 2): Jerusalem</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endParaRPr lang="en-GB" dirty="0"/>
          </a:p>
          <a:p>
            <a:pPr marL="0" indent="0">
              <a:buNone/>
            </a:pPr>
            <a:r>
              <a:rPr lang="en-US" dirty="0" smtClean="0"/>
              <a:t>“And </a:t>
            </a:r>
            <a:r>
              <a:rPr lang="en-US" dirty="0"/>
              <a:t>the multitude of them that believed were of one heart and of one soul: neither said any of them that ought of the things which he possessed was his own; but </a:t>
            </a:r>
            <a:r>
              <a:rPr lang="en-US" dirty="0">
                <a:solidFill>
                  <a:srgbClr val="FF0000"/>
                </a:solidFill>
              </a:rPr>
              <a:t>they had all things common</a:t>
            </a:r>
            <a:r>
              <a:rPr lang="en-US" dirty="0" smtClean="0"/>
              <a:t>.</a:t>
            </a:r>
            <a:r>
              <a:rPr lang="en-GB" dirty="0"/>
              <a:t> </a:t>
            </a:r>
            <a:r>
              <a:rPr lang="mr-IN" dirty="0" smtClean="0"/>
              <a:t>…</a:t>
            </a:r>
            <a:endParaRPr lang="en-US" dirty="0" smtClean="0"/>
          </a:p>
          <a:p>
            <a:pPr marL="0" indent="0">
              <a:buNone/>
            </a:pPr>
            <a:r>
              <a:rPr lang="en-US" dirty="0" smtClean="0"/>
              <a:t>But </a:t>
            </a:r>
            <a:r>
              <a:rPr lang="en-US" dirty="0"/>
              <a:t>a certain man named </a:t>
            </a:r>
            <a:r>
              <a:rPr lang="en-US" dirty="0">
                <a:solidFill>
                  <a:srgbClr val="FF0000"/>
                </a:solidFill>
              </a:rPr>
              <a:t>Ananias</a:t>
            </a:r>
            <a:r>
              <a:rPr lang="en-US" dirty="0"/>
              <a:t>, with </a:t>
            </a:r>
            <a:r>
              <a:rPr lang="en-US" dirty="0" err="1"/>
              <a:t>Sapphira</a:t>
            </a:r>
            <a:r>
              <a:rPr lang="en-US" dirty="0"/>
              <a:t> his wife, </a:t>
            </a:r>
            <a:r>
              <a:rPr lang="en-US" dirty="0">
                <a:solidFill>
                  <a:srgbClr val="FF0000"/>
                </a:solidFill>
              </a:rPr>
              <a:t>sold a possession</a:t>
            </a:r>
            <a:r>
              <a:rPr lang="en-US" dirty="0" smtClean="0">
                <a:solidFill>
                  <a:srgbClr val="FF0000"/>
                </a:solidFill>
              </a:rPr>
              <a:t>,</a:t>
            </a:r>
            <a:r>
              <a:rPr lang="en-GB" dirty="0">
                <a:solidFill>
                  <a:srgbClr val="FF0000"/>
                </a:solidFill>
              </a:rPr>
              <a:t> </a:t>
            </a:r>
            <a:r>
              <a:rPr lang="en-US" dirty="0">
                <a:solidFill>
                  <a:srgbClr val="FF0000"/>
                </a:solidFill>
              </a:rPr>
              <a:t>a</a:t>
            </a:r>
            <a:r>
              <a:rPr lang="en-US" dirty="0" smtClean="0">
                <a:solidFill>
                  <a:srgbClr val="FF0000"/>
                </a:solidFill>
              </a:rPr>
              <a:t>nd </a:t>
            </a:r>
            <a:r>
              <a:rPr lang="en-US" dirty="0">
                <a:solidFill>
                  <a:srgbClr val="FF0000"/>
                </a:solidFill>
              </a:rPr>
              <a:t>kept back part of the price</a:t>
            </a:r>
            <a:r>
              <a:rPr lang="en-US" dirty="0"/>
              <a:t>, his wife also being privy to it, and brought a certain part, and laid it at the apostles' feet.</a:t>
            </a:r>
            <a:endParaRPr lang="en-GB" dirty="0"/>
          </a:p>
          <a:p>
            <a:pPr marL="0" indent="0">
              <a:buNone/>
            </a:pPr>
            <a:r>
              <a:rPr lang="en-US" dirty="0"/>
              <a:t>But </a:t>
            </a:r>
            <a:r>
              <a:rPr lang="en-US" dirty="0">
                <a:solidFill>
                  <a:srgbClr val="FF0000"/>
                </a:solidFill>
              </a:rPr>
              <a:t>Peter said, Ananias, why hath Satan filled </a:t>
            </a:r>
            <a:r>
              <a:rPr lang="en-US" dirty="0" err="1">
                <a:solidFill>
                  <a:srgbClr val="FF0000"/>
                </a:solidFill>
              </a:rPr>
              <a:t>thine</a:t>
            </a:r>
            <a:r>
              <a:rPr lang="en-US" dirty="0">
                <a:solidFill>
                  <a:srgbClr val="FF0000"/>
                </a:solidFill>
              </a:rPr>
              <a:t> heart to lie </a:t>
            </a:r>
            <a:r>
              <a:rPr lang="en-US" dirty="0"/>
              <a:t>to the Holy Ghost, and to keep back part of the price of the land</a:t>
            </a:r>
            <a:r>
              <a:rPr lang="en-US" dirty="0" smtClean="0"/>
              <a:t>?</a:t>
            </a:r>
            <a:r>
              <a:rPr lang="en-GB" dirty="0"/>
              <a:t> </a:t>
            </a:r>
            <a:r>
              <a:rPr lang="mr-IN" dirty="0" smtClean="0"/>
              <a:t>…</a:t>
            </a:r>
            <a:r>
              <a:rPr lang="en-GB" dirty="0" smtClean="0"/>
              <a:t> </a:t>
            </a:r>
            <a:r>
              <a:rPr lang="en-US" dirty="0" smtClean="0">
                <a:solidFill>
                  <a:srgbClr val="FF0000"/>
                </a:solidFill>
              </a:rPr>
              <a:t>thou </a:t>
            </a:r>
            <a:r>
              <a:rPr lang="en-US" dirty="0">
                <a:solidFill>
                  <a:srgbClr val="FF0000"/>
                </a:solidFill>
              </a:rPr>
              <a:t>hast not lied unto men, but unto God</a:t>
            </a:r>
            <a:r>
              <a:rPr lang="en-US" dirty="0"/>
              <a:t>.</a:t>
            </a:r>
            <a:endParaRPr lang="en-GB" dirty="0"/>
          </a:p>
          <a:p>
            <a:pPr marL="0" indent="0">
              <a:buNone/>
            </a:pPr>
            <a:r>
              <a:rPr lang="en-US" dirty="0"/>
              <a:t>And </a:t>
            </a:r>
            <a:r>
              <a:rPr lang="en-US" dirty="0">
                <a:solidFill>
                  <a:srgbClr val="FF0000"/>
                </a:solidFill>
              </a:rPr>
              <a:t>Ananias</a:t>
            </a:r>
            <a:r>
              <a:rPr lang="en-US" dirty="0"/>
              <a:t> hearing these words fell down, and </a:t>
            </a:r>
            <a:r>
              <a:rPr lang="en-US" dirty="0">
                <a:solidFill>
                  <a:srgbClr val="FF0000"/>
                </a:solidFill>
              </a:rPr>
              <a:t>gave up the ghost</a:t>
            </a:r>
            <a:r>
              <a:rPr lang="en-US" dirty="0"/>
              <a:t>: and great fear came on all them that heard these things</a:t>
            </a:r>
            <a:r>
              <a:rPr lang="en-US" dirty="0" smtClean="0"/>
              <a:t>.” </a:t>
            </a:r>
          </a:p>
          <a:p>
            <a:pPr marL="0" indent="0">
              <a:buNone/>
            </a:pPr>
            <a:endParaRPr lang="en-US" dirty="0" smtClean="0"/>
          </a:p>
          <a:p>
            <a:pPr marL="0" indent="0">
              <a:buNone/>
            </a:pPr>
            <a:r>
              <a:rPr lang="en-US" dirty="0" smtClean="0"/>
              <a:t>Acts of the Apostles: </a:t>
            </a:r>
            <a:r>
              <a:rPr lang="en-US" dirty="0"/>
              <a:t>4:32 – 44. 5:1 </a:t>
            </a:r>
            <a:r>
              <a:rPr lang="mr-IN" dirty="0" smtClean="0"/>
              <a:t>–</a:t>
            </a:r>
            <a:r>
              <a:rPr lang="en-US" dirty="0" smtClean="0"/>
              <a:t> 5</a:t>
            </a:r>
            <a:endParaRPr lang="en-GB" dirty="0"/>
          </a:p>
          <a:p>
            <a:endParaRPr lang="en-GB" dirty="0"/>
          </a:p>
          <a:p>
            <a:endParaRPr lang="en-US" dirty="0"/>
          </a:p>
        </p:txBody>
      </p:sp>
    </p:spTree>
    <p:extLst>
      <p:ext uri="{BB962C8B-B14F-4D97-AF65-F5344CB8AC3E}">
        <p14:creationId xmlns:p14="http://schemas.microsoft.com/office/powerpoint/2010/main" val="73879686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Christians (2 of 2): Europe</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GB" dirty="0"/>
              <a:t>Ambrose of Milan (</a:t>
            </a:r>
            <a:r>
              <a:rPr lang="en-GB" dirty="0">
                <a:solidFill>
                  <a:srgbClr val="FF0000"/>
                </a:solidFill>
              </a:rPr>
              <a:t>340-397</a:t>
            </a:r>
            <a:r>
              <a:rPr lang="en-GB" dirty="0"/>
              <a:t>)</a:t>
            </a:r>
            <a:r>
              <a:rPr lang="en-GB" dirty="0" smtClean="0"/>
              <a:t>:</a:t>
            </a:r>
          </a:p>
          <a:p>
            <a:pPr marL="0" indent="0">
              <a:buNone/>
            </a:pPr>
            <a:endParaRPr lang="en-GB" dirty="0"/>
          </a:p>
          <a:p>
            <a:r>
              <a:rPr lang="en-US" dirty="0"/>
              <a:t>“</a:t>
            </a:r>
            <a:r>
              <a:rPr lang="en-US" dirty="0">
                <a:solidFill>
                  <a:srgbClr val="FF0000"/>
                </a:solidFill>
              </a:rPr>
              <a:t>God ordained</a:t>
            </a:r>
            <a:r>
              <a:rPr lang="en-US" dirty="0"/>
              <a:t> everything to be produced to provide food for everyone in common; his plan was that </a:t>
            </a:r>
            <a:r>
              <a:rPr lang="en-US" dirty="0">
                <a:solidFill>
                  <a:srgbClr val="FF0000"/>
                </a:solidFill>
              </a:rPr>
              <a:t>the earth </a:t>
            </a:r>
            <a:r>
              <a:rPr lang="en-US" dirty="0"/>
              <a:t>would be, as it were, </a:t>
            </a:r>
            <a:r>
              <a:rPr lang="en-US" dirty="0">
                <a:solidFill>
                  <a:srgbClr val="FF0000"/>
                </a:solidFill>
              </a:rPr>
              <a:t>the common possession of us all</a:t>
            </a:r>
            <a:r>
              <a:rPr lang="en-US" dirty="0"/>
              <a:t>. </a:t>
            </a:r>
            <a:r>
              <a:rPr lang="en-US" dirty="0">
                <a:solidFill>
                  <a:srgbClr val="FF0000"/>
                </a:solidFill>
              </a:rPr>
              <a:t>Nature produced common rights</a:t>
            </a:r>
            <a:r>
              <a:rPr lang="en-US" dirty="0"/>
              <a:t>, then; it is </a:t>
            </a:r>
            <a:r>
              <a:rPr lang="en-US" dirty="0">
                <a:solidFill>
                  <a:srgbClr val="FF0000"/>
                </a:solidFill>
              </a:rPr>
              <a:t>greed </a:t>
            </a:r>
            <a:r>
              <a:rPr lang="en-US" dirty="0"/>
              <a:t>that has </a:t>
            </a:r>
            <a:r>
              <a:rPr lang="en-US" dirty="0">
                <a:solidFill>
                  <a:srgbClr val="FF0000"/>
                </a:solidFill>
              </a:rPr>
              <a:t>established private rights</a:t>
            </a:r>
            <a:r>
              <a:rPr lang="en-US" dirty="0"/>
              <a:t>.</a:t>
            </a:r>
            <a:r>
              <a:rPr lang="en-US" dirty="0" smtClean="0"/>
              <a:t>”</a:t>
            </a:r>
            <a:r>
              <a:rPr lang="en-US" dirty="0"/>
              <a:t> </a:t>
            </a:r>
            <a:endParaRPr lang="en-GB" dirty="0"/>
          </a:p>
          <a:p>
            <a:pPr marL="0" indent="0">
              <a:buNone/>
            </a:pPr>
            <a:endParaRPr lang="en-GB" dirty="0" smtClean="0"/>
          </a:p>
          <a:p>
            <a:pPr marL="0" indent="0">
              <a:buNone/>
            </a:pPr>
            <a:r>
              <a:rPr lang="en-GB" dirty="0" smtClean="0"/>
              <a:t>Franciscan </a:t>
            </a:r>
            <a:r>
              <a:rPr lang="en-GB" dirty="0"/>
              <a:t>Rule (</a:t>
            </a:r>
            <a:r>
              <a:rPr lang="en-GB" dirty="0">
                <a:solidFill>
                  <a:srgbClr val="FF0000"/>
                </a:solidFill>
              </a:rPr>
              <a:t>1221</a:t>
            </a:r>
            <a:r>
              <a:rPr lang="en-GB" dirty="0"/>
              <a:t>):</a:t>
            </a:r>
          </a:p>
          <a:p>
            <a:pPr marL="0" indent="0">
              <a:buNone/>
            </a:pPr>
            <a:r>
              <a:rPr lang="en-GB" dirty="0"/>
              <a:t> </a:t>
            </a:r>
          </a:p>
          <a:p>
            <a:r>
              <a:rPr lang="en-US" dirty="0" smtClean="0"/>
              <a:t>“If </a:t>
            </a:r>
            <a:r>
              <a:rPr lang="en-US" dirty="0"/>
              <a:t>thou wilt be perfect, go, and sell what thou hast, and give to the poor, and thou shalt have treasure in heaven; and come, follow </a:t>
            </a:r>
            <a:r>
              <a:rPr lang="en-US" dirty="0" smtClean="0"/>
              <a:t>me.” </a:t>
            </a:r>
            <a:r>
              <a:rPr lang="en-US" dirty="0"/>
              <a:t>(Matt 19:21</a:t>
            </a:r>
            <a:r>
              <a:rPr lang="en-US" dirty="0" smtClean="0"/>
              <a:t>)</a:t>
            </a:r>
            <a:endParaRPr lang="en-GB" dirty="0"/>
          </a:p>
          <a:p>
            <a:endParaRPr lang="en-US" dirty="0"/>
          </a:p>
        </p:txBody>
      </p:sp>
    </p:spTree>
    <p:extLst>
      <p:ext uri="{BB962C8B-B14F-4D97-AF65-F5344CB8AC3E}">
        <p14:creationId xmlns:p14="http://schemas.microsoft.com/office/powerpoint/2010/main" val="62590760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Thomas Aquinas: </a:t>
            </a:r>
            <a:r>
              <a:rPr lang="en-US" dirty="0" err="1" smtClean="0"/>
              <a:t>Oeconomia</a:t>
            </a:r>
            <a:endParaRPr lang="en-US" dirty="0"/>
          </a:p>
        </p:txBody>
      </p:sp>
      <p:sp>
        <p:nvSpPr>
          <p:cNvPr id="3" name="Content Placeholder 2"/>
          <p:cNvSpPr>
            <a:spLocks noGrp="1"/>
          </p:cNvSpPr>
          <p:nvPr>
            <p:ph idx="1"/>
          </p:nvPr>
        </p:nvSpPr>
        <p:spPr/>
        <p:txBody>
          <a:bodyPr/>
          <a:lstStyle/>
          <a:p>
            <a:r>
              <a:rPr lang="en-GB" dirty="0" err="1" smtClean="0">
                <a:solidFill>
                  <a:srgbClr val="FF0000"/>
                </a:solidFill>
              </a:rPr>
              <a:t>Oeconomia</a:t>
            </a:r>
            <a:r>
              <a:rPr lang="en-GB" dirty="0"/>
              <a:t>:</a:t>
            </a:r>
            <a:r>
              <a:rPr lang="en-GB" dirty="0" smtClean="0"/>
              <a:t> prudence</a:t>
            </a:r>
            <a:r>
              <a:rPr lang="en-GB" dirty="0"/>
              <a:t>, concerned with the good of the household and family</a:t>
            </a:r>
          </a:p>
          <a:p>
            <a:pPr marL="0" indent="0">
              <a:buNone/>
            </a:pPr>
            <a:r>
              <a:rPr lang="en-GB" dirty="0"/>
              <a:t> </a:t>
            </a:r>
          </a:p>
          <a:p>
            <a:r>
              <a:rPr lang="en-GB" dirty="0" smtClean="0"/>
              <a:t>Definition: “</a:t>
            </a:r>
            <a:r>
              <a:rPr lang="en-GB" dirty="0"/>
              <a:t>domestic prudence is directed to a particular end, viz. </a:t>
            </a:r>
            <a:r>
              <a:rPr lang="en-GB" dirty="0">
                <a:solidFill>
                  <a:srgbClr val="FF0000"/>
                </a:solidFill>
              </a:rPr>
              <a:t>wealth</a:t>
            </a:r>
            <a:r>
              <a:rPr lang="en-GB" dirty="0"/>
              <a:t>” </a:t>
            </a:r>
            <a:endParaRPr lang="en-GB" dirty="0" smtClean="0"/>
          </a:p>
          <a:p>
            <a:pPr marL="0" indent="0">
              <a:buNone/>
            </a:pPr>
            <a:r>
              <a:rPr lang="en-GB" dirty="0"/>
              <a:t>	</a:t>
            </a:r>
            <a:r>
              <a:rPr lang="en-GB" dirty="0" smtClean="0"/>
              <a:t>(</a:t>
            </a:r>
            <a:r>
              <a:rPr lang="en-GB" i="1" dirty="0" err="1"/>
              <a:t>Sed</a:t>
            </a:r>
            <a:r>
              <a:rPr lang="en-GB" i="1" dirty="0"/>
              <a:t> </a:t>
            </a:r>
            <a:r>
              <a:rPr lang="en-GB" i="1" dirty="0" err="1"/>
              <a:t>oeconomica</a:t>
            </a:r>
            <a:r>
              <a:rPr lang="en-GB" i="1" dirty="0"/>
              <a:t> </a:t>
            </a:r>
            <a:r>
              <a:rPr lang="en-GB" i="1" dirty="0" err="1"/>
              <a:t>ordinatur</a:t>
            </a:r>
            <a:r>
              <a:rPr lang="en-GB" i="1" dirty="0"/>
              <a:t> ad </a:t>
            </a:r>
            <a:r>
              <a:rPr lang="en-GB" i="1" dirty="0" err="1"/>
              <a:t>aliquem</a:t>
            </a:r>
            <a:r>
              <a:rPr lang="en-GB" i="1" dirty="0"/>
              <a:t> </a:t>
            </a:r>
            <a:r>
              <a:rPr lang="en-GB" i="1" dirty="0" smtClean="0"/>
              <a:t>	</a:t>
            </a:r>
            <a:r>
              <a:rPr lang="en-GB" i="1" dirty="0" err="1" smtClean="0"/>
              <a:t>particularem</a:t>
            </a:r>
            <a:r>
              <a:rPr lang="en-GB" i="1" dirty="0" smtClean="0"/>
              <a:t> </a:t>
            </a:r>
            <a:r>
              <a:rPr lang="en-GB" i="1" dirty="0"/>
              <a:t>finem, scilicet ad </a:t>
            </a:r>
            <a:r>
              <a:rPr lang="en-GB" i="1" dirty="0" err="1" smtClean="0">
                <a:solidFill>
                  <a:srgbClr val="FF0000"/>
                </a:solidFill>
              </a:rPr>
              <a:t>divitias</a:t>
            </a:r>
            <a:r>
              <a:rPr lang="en-GB" i="1" dirty="0" smtClean="0"/>
              <a:t>.</a:t>
            </a:r>
            <a:r>
              <a:rPr lang="en-GB" dirty="0" smtClean="0"/>
              <a:t>)</a:t>
            </a:r>
            <a:endParaRPr lang="en-GB" dirty="0"/>
          </a:p>
          <a:p>
            <a:endParaRPr lang="en-US" dirty="0"/>
          </a:p>
        </p:txBody>
      </p:sp>
    </p:spTree>
    <p:extLst>
      <p:ext uri="{BB962C8B-B14F-4D97-AF65-F5344CB8AC3E}">
        <p14:creationId xmlns:p14="http://schemas.microsoft.com/office/powerpoint/2010/main" val="57995224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Thomas Aquinas</a:t>
            </a:r>
            <a:endParaRPr lang="en-US" dirty="0"/>
          </a:p>
        </p:txBody>
      </p:sp>
      <p:sp>
        <p:nvSpPr>
          <p:cNvPr id="3" name="Content Placeholder 2"/>
          <p:cNvSpPr>
            <a:spLocks noGrp="1"/>
          </p:cNvSpPr>
          <p:nvPr>
            <p:ph idx="1"/>
          </p:nvPr>
        </p:nvSpPr>
        <p:spPr/>
        <p:txBody>
          <a:bodyPr>
            <a:normAutofit/>
          </a:bodyPr>
          <a:lstStyle/>
          <a:p>
            <a:r>
              <a:rPr lang="en-GB" dirty="0" smtClean="0"/>
              <a:t>Private property: does God approve?</a:t>
            </a:r>
            <a:endParaRPr lang="en-GB" dirty="0"/>
          </a:p>
          <a:p>
            <a:r>
              <a:rPr lang="en-GB" dirty="0"/>
              <a:t>P</a:t>
            </a:r>
            <a:r>
              <a:rPr lang="en-GB" dirty="0" smtClean="0"/>
              <a:t>roperty: collective </a:t>
            </a:r>
            <a:r>
              <a:rPr lang="en-GB" dirty="0"/>
              <a:t>or </a:t>
            </a:r>
            <a:r>
              <a:rPr lang="en-GB" dirty="0" smtClean="0"/>
              <a:t>individual?</a:t>
            </a:r>
            <a:endParaRPr lang="en-GB" dirty="0"/>
          </a:p>
          <a:p>
            <a:r>
              <a:rPr lang="en-GB" dirty="0" smtClean="0"/>
              <a:t>Property: sources</a:t>
            </a:r>
          </a:p>
          <a:p>
            <a:pPr lvl="1"/>
            <a:r>
              <a:rPr lang="en-GB" dirty="0" smtClean="0"/>
              <a:t>Salaries</a:t>
            </a:r>
          </a:p>
          <a:p>
            <a:pPr lvl="1"/>
            <a:r>
              <a:rPr lang="en-GB" dirty="0"/>
              <a:t>I</a:t>
            </a:r>
            <a:r>
              <a:rPr lang="en-GB" dirty="0" smtClean="0"/>
              <a:t>nvestments</a:t>
            </a:r>
            <a:endParaRPr lang="en-GB" dirty="0"/>
          </a:p>
          <a:p>
            <a:r>
              <a:rPr lang="en-GB" dirty="0" smtClean="0"/>
              <a:t>Property: uses </a:t>
            </a:r>
          </a:p>
          <a:p>
            <a:pPr lvl="1"/>
            <a:r>
              <a:rPr lang="en-GB" dirty="0" smtClean="0"/>
              <a:t>Sharing: Alms</a:t>
            </a:r>
            <a:endParaRPr lang="en-GB" dirty="0"/>
          </a:p>
          <a:p>
            <a:pPr lvl="1"/>
            <a:r>
              <a:rPr lang="en-GB" dirty="0" smtClean="0"/>
              <a:t>Spending: Magnificence </a:t>
            </a:r>
            <a:r>
              <a:rPr lang="en-GB" dirty="0"/>
              <a:t>(opposite: </a:t>
            </a:r>
            <a:r>
              <a:rPr lang="en-GB" dirty="0" err="1"/>
              <a:t>parvificence</a:t>
            </a:r>
            <a:r>
              <a:rPr lang="en-GB" dirty="0"/>
              <a:t>)</a:t>
            </a:r>
          </a:p>
          <a:p>
            <a:endParaRPr lang="en-US" dirty="0"/>
          </a:p>
        </p:txBody>
      </p:sp>
    </p:spTree>
    <p:extLst>
      <p:ext uri="{BB962C8B-B14F-4D97-AF65-F5344CB8AC3E}">
        <p14:creationId xmlns:p14="http://schemas.microsoft.com/office/powerpoint/2010/main" val="278248041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13009244"/>
              </p:ext>
            </p:extLst>
          </p:nvPr>
        </p:nvGraphicFramePr>
        <p:xfrm>
          <a:off x="457200" y="1600200"/>
          <a:ext cx="8229600" cy="3890106"/>
        </p:xfrm>
        <a:graphic>
          <a:graphicData uri="http://schemas.openxmlformats.org/drawingml/2006/table">
            <a:tbl>
              <a:tblPr firstRow="1" bandRow="1">
                <a:tableStyleId>{5C22544A-7EE6-4342-B048-85BDC9FD1C3A}</a:tableStyleId>
              </a:tblPr>
              <a:tblGrid>
                <a:gridCol w="4114800"/>
                <a:gridCol w="4114800"/>
              </a:tblGrid>
              <a:tr h="648351">
                <a:tc>
                  <a:txBody>
                    <a:bodyPr/>
                    <a:lstStyle/>
                    <a:p>
                      <a:pPr algn="ctr"/>
                      <a:endParaRPr lang="en-US" dirty="0"/>
                    </a:p>
                  </a:txBody>
                  <a:tcPr/>
                </a:tc>
                <a:tc>
                  <a:txBody>
                    <a:bodyPr/>
                    <a:lstStyle/>
                    <a:p>
                      <a:pPr algn="ctr"/>
                      <a:r>
                        <a:rPr lang="en-US" dirty="0" smtClean="0"/>
                        <a:t>Year</a:t>
                      </a:r>
                      <a:endParaRPr lang="en-US" dirty="0"/>
                    </a:p>
                  </a:txBody>
                  <a:tcPr/>
                </a:tc>
              </a:tr>
              <a:tr h="648351">
                <a:tc>
                  <a:txBody>
                    <a:bodyPr/>
                    <a:lstStyle/>
                    <a:p>
                      <a:pPr algn="ctr"/>
                      <a:r>
                        <a:rPr lang="en-US" b="1" dirty="0" smtClean="0"/>
                        <a:t>Abraham</a:t>
                      </a:r>
                      <a:endParaRPr lang="en-US" b="1" dirty="0"/>
                    </a:p>
                  </a:txBody>
                  <a:tcPr/>
                </a:tc>
                <a:tc>
                  <a:txBody>
                    <a:bodyPr/>
                    <a:lstStyle/>
                    <a:p>
                      <a:pPr algn="ctr"/>
                      <a:r>
                        <a:rPr lang="en-US" b="1" dirty="0" smtClean="0"/>
                        <a:t>BCE 2000</a:t>
                      </a:r>
                    </a:p>
                  </a:txBody>
                  <a:tcPr/>
                </a:tc>
              </a:tr>
              <a:tr h="648351">
                <a:tc>
                  <a:txBody>
                    <a:bodyPr/>
                    <a:lstStyle/>
                    <a:p>
                      <a:pPr algn="ctr"/>
                      <a:r>
                        <a:rPr lang="en-US" b="1" dirty="0" smtClean="0"/>
                        <a:t>Moses</a:t>
                      </a:r>
                      <a:endParaRPr lang="en-US" b="1" dirty="0"/>
                    </a:p>
                  </a:txBody>
                  <a:tcPr/>
                </a:tc>
                <a:tc>
                  <a:txBody>
                    <a:bodyPr/>
                    <a:lstStyle/>
                    <a:p>
                      <a:pPr algn="ctr"/>
                      <a:r>
                        <a:rPr lang="en-US" b="1" dirty="0" smtClean="0"/>
                        <a:t>BCE 1200 </a:t>
                      </a:r>
                      <a:endParaRPr lang="en-US" b="1" dirty="0"/>
                    </a:p>
                  </a:txBody>
                  <a:tcPr/>
                </a:tc>
              </a:tr>
              <a:tr h="648351">
                <a:tc>
                  <a:txBody>
                    <a:bodyPr/>
                    <a:lstStyle/>
                    <a:p>
                      <a:pPr algn="ctr"/>
                      <a:r>
                        <a:rPr lang="en-US" b="1" dirty="0" smtClean="0"/>
                        <a:t>Jesus</a:t>
                      </a:r>
                      <a:endParaRPr lang="en-US" b="1" dirty="0"/>
                    </a:p>
                  </a:txBody>
                  <a:tcPr/>
                </a:tc>
                <a:tc>
                  <a:txBody>
                    <a:bodyPr/>
                    <a:lstStyle/>
                    <a:p>
                      <a:pPr algn="ctr"/>
                      <a:r>
                        <a:rPr lang="en-US" b="1" dirty="0" smtClean="0"/>
                        <a:t>     0</a:t>
                      </a:r>
                      <a:endParaRPr lang="en-US" b="1" dirty="0"/>
                    </a:p>
                  </a:txBody>
                  <a:tcPr/>
                </a:tc>
              </a:tr>
              <a:tr h="648351">
                <a:tc>
                  <a:txBody>
                    <a:bodyPr/>
                    <a:lstStyle/>
                    <a:p>
                      <a:pPr algn="ctr"/>
                      <a:r>
                        <a:rPr lang="en-US" b="1" dirty="0" smtClean="0"/>
                        <a:t>Thomas Aquinas</a:t>
                      </a:r>
                      <a:endParaRPr lang="en-US" b="1" dirty="0"/>
                    </a:p>
                  </a:txBody>
                  <a:tcPr/>
                </a:tc>
                <a:tc>
                  <a:txBody>
                    <a:bodyPr/>
                    <a:lstStyle/>
                    <a:p>
                      <a:pPr algn="ctr"/>
                      <a:r>
                        <a:rPr lang="en-US" b="1" dirty="0" smtClean="0"/>
                        <a:t>1225 </a:t>
                      </a:r>
                      <a:r>
                        <a:rPr lang="mr-IN" b="1" dirty="0" smtClean="0"/>
                        <a:t>–</a:t>
                      </a:r>
                      <a:r>
                        <a:rPr lang="en-US" b="1" dirty="0" smtClean="0"/>
                        <a:t> 1274</a:t>
                      </a:r>
                      <a:endParaRPr lang="en-US" b="1" dirty="0"/>
                    </a:p>
                  </a:txBody>
                  <a:tcPr/>
                </a:tc>
              </a:tr>
              <a:tr h="648351">
                <a:tc>
                  <a:txBody>
                    <a:bodyPr/>
                    <a:lstStyle/>
                    <a:p>
                      <a:pPr algn="ctr"/>
                      <a:r>
                        <a:rPr lang="en-US" b="1" dirty="0" smtClean="0"/>
                        <a:t>(John Locke)</a:t>
                      </a:r>
                      <a:endParaRPr lang="en-US" b="1" dirty="0"/>
                    </a:p>
                  </a:txBody>
                  <a:tcPr/>
                </a:tc>
                <a:tc>
                  <a:txBody>
                    <a:bodyPr/>
                    <a:lstStyle/>
                    <a:p>
                      <a:pPr algn="ctr"/>
                      <a:r>
                        <a:rPr lang="en-US" b="1" smtClean="0"/>
                        <a:t>(1632 </a:t>
                      </a:r>
                      <a:r>
                        <a:rPr lang="mr-IN" b="1" dirty="0" smtClean="0"/>
                        <a:t>–</a:t>
                      </a:r>
                      <a:r>
                        <a:rPr lang="en-US" b="1" dirty="0" smtClean="0"/>
                        <a:t> 1704)</a:t>
                      </a:r>
                      <a:endParaRPr lang="en-US" b="1" dirty="0"/>
                    </a:p>
                  </a:txBody>
                  <a:tcPr/>
                </a:tc>
              </a:tr>
            </a:tbl>
          </a:graphicData>
        </a:graphic>
      </p:graphicFrame>
    </p:spTree>
    <p:extLst>
      <p:ext uri="{BB962C8B-B14F-4D97-AF65-F5344CB8AC3E}">
        <p14:creationId xmlns:p14="http://schemas.microsoft.com/office/powerpoint/2010/main" val="31924745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Private Property </a:t>
            </a:r>
            <a:r>
              <a:rPr lang="mr-IN" dirty="0" smtClean="0"/>
              <a:t>–</a:t>
            </a:r>
            <a:r>
              <a:rPr lang="en-US" dirty="0" smtClean="0"/>
              <a:t> Part of God’s design</a:t>
            </a:r>
            <a:endParaRPr lang="en-US" dirty="0"/>
          </a:p>
        </p:txBody>
      </p:sp>
      <p:sp>
        <p:nvSpPr>
          <p:cNvPr id="3" name="Content Placeholder 2"/>
          <p:cNvSpPr>
            <a:spLocks noGrp="1"/>
          </p:cNvSpPr>
          <p:nvPr>
            <p:ph idx="1"/>
          </p:nvPr>
        </p:nvSpPr>
        <p:spPr/>
        <p:txBody>
          <a:bodyPr>
            <a:normAutofit/>
          </a:bodyPr>
          <a:lstStyle/>
          <a:p>
            <a:r>
              <a:rPr lang="en-GB" dirty="0"/>
              <a:t>In nature, all things are held in common (“</a:t>
            </a:r>
            <a:r>
              <a:rPr lang="en-GB" dirty="0" err="1"/>
              <a:t>omnia</a:t>
            </a:r>
            <a:r>
              <a:rPr lang="en-GB" dirty="0"/>
              <a:t> </a:t>
            </a:r>
            <a:r>
              <a:rPr lang="en-GB" dirty="0" err="1"/>
              <a:t>sunt</a:t>
            </a:r>
            <a:r>
              <a:rPr lang="en-GB" dirty="0"/>
              <a:t> </a:t>
            </a:r>
            <a:r>
              <a:rPr lang="en-GB" dirty="0" err="1"/>
              <a:t>communia</a:t>
            </a:r>
            <a:r>
              <a:rPr lang="en-GB" dirty="0"/>
              <a:t>”) </a:t>
            </a:r>
          </a:p>
          <a:p>
            <a:r>
              <a:rPr lang="en-GB" dirty="0" smtClean="0"/>
              <a:t>“</a:t>
            </a:r>
            <a:r>
              <a:rPr lang="en-GB" dirty="0" smtClean="0">
                <a:solidFill>
                  <a:srgbClr val="FF0000"/>
                </a:solidFill>
              </a:rPr>
              <a:t>Is</a:t>
            </a:r>
            <a:r>
              <a:rPr lang="en-GB" dirty="0" smtClean="0"/>
              <a:t> </a:t>
            </a:r>
            <a:r>
              <a:rPr lang="en-GB" dirty="0" smtClean="0">
                <a:solidFill>
                  <a:srgbClr val="FF0000"/>
                </a:solidFill>
              </a:rPr>
              <a:t>it </a:t>
            </a:r>
            <a:r>
              <a:rPr lang="en-GB" dirty="0">
                <a:solidFill>
                  <a:srgbClr val="FF0000"/>
                </a:solidFill>
              </a:rPr>
              <a:t>natural </a:t>
            </a:r>
            <a:r>
              <a:rPr lang="en-GB" dirty="0"/>
              <a:t>for man </a:t>
            </a:r>
            <a:r>
              <a:rPr lang="en-GB" dirty="0">
                <a:solidFill>
                  <a:srgbClr val="FF0000"/>
                </a:solidFill>
              </a:rPr>
              <a:t>to possess </a:t>
            </a:r>
            <a:r>
              <a:rPr lang="en-GB" dirty="0"/>
              <a:t>external things?” </a:t>
            </a:r>
            <a:endParaRPr lang="en-GB" dirty="0" smtClean="0"/>
          </a:p>
          <a:p>
            <a:r>
              <a:rPr lang="en-GB" dirty="0" smtClean="0"/>
              <a:t>“</a:t>
            </a:r>
            <a:r>
              <a:rPr lang="en-GB" dirty="0"/>
              <a:t>Let us make man to our image and likeness: and let him have dominion over the fishes of the sea.” </a:t>
            </a:r>
            <a:endParaRPr lang="en-GB" dirty="0" smtClean="0"/>
          </a:p>
          <a:p>
            <a:pPr marL="0" indent="0">
              <a:buNone/>
            </a:pPr>
            <a:r>
              <a:rPr lang="en-GB" dirty="0" smtClean="0"/>
              <a:t>	Genesis </a:t>
            </a:r>
            <a:r>
              <a:rPr lang="en-GB" dirty="0"/>
              <a:t>1:</a:t>
            </a:r>
            <a:r>
              <a:rPr lang="en-GB" dirty="0" smtClean="0"/>
              <a:t>26</a:t>
            </a:r>
            <a:endParaRPr lang="en-GB" dirty="0"/>
          </a:p>
          <a:p>
            <a:pPr marL="0" indent="0">
              <a:buNone/>
            </a:pPr>
            <a:endParaRPr lang="en-GB" dirty="0"/>
          </a:p>
          <a:p>
            <a:pPr marL="0" indent="0">
              <a:buNone/>
            </a:pPr>
            <a:endParaRPr lang="en-GB" dirty="0"/>
          </a:p>
          <a:p>
            <a:endParaRPr lang="en-GB" dirty="0"/>
          </a:p>
          <a:p>
            <a:endParaRPr lang="en-US" dirty="0"/>
          </a:p>
        </p:txBody>
      </p:sp>
    </p:spTree>
    <p:extLst>
      <p:ext uri="{BB962C8B-B14F-4D97-AF65-F5344CB8AC3E}">
        <p14:creationId xmlns:p14="http://schemas.microsoft.com/office/powerpoint/2010/main" val="19023883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Property: Collective or Individual?</a:t>
            </a:r>
            <a:endParaRPr lang="en-US" dirty="0"/>
          </a:p>
        </p:txBody>
      </p:sp>
      <p:sp>
        <p:nvSpPr>
          <p:cNvPr id="5" name="Content Placeholder 4"/>
          <p:cNvSpPr>
            <a:spLocks noGrp="1"/>
          </p:cNvSpPr>
          <p:nvPr>
            <p:ph idx="1"/>
          </p:nvPr>
        </p:nvSpPr>
        <p:spPr/>
        <p:txBody>
          <a:bodyPr>
            <a:normAutofit fontScale="85000" lnSpcReduction="10000"/>
          </a:bodyPr>
          <a:lstStyle/>
          <a:p>
            <a:r>
              <a:rPr lang="en-GB" dirty="0" smtClean="0"/>
              <a:t>“</a:t>
            </a:r>
            <a:r>
              <a:rPr lang="en-US" dirty="0"/>
              <a:t>Take the ownership of property; </a:t>
            </a:r>
            <a:r>
              <a:rPr lang="en-US" dirty="0">
                <a:solidFill>
                  <a:srgbClr val="FF0000"/>
                </a:solidFill>
              </a:rPr>
              <a:t>considered in itself there is no reason why this field should belong to this man rather than to that man</a:t>
            </a:r>
            <a:r>
              <a:rPr lang="en-US" dirty="0"/>
              <a:t>, but when you take into account its being put under cultivation and farmed without strife (</a:t>
            </a:r>
            <a:r>
              <a:rPr lang="en-US" dirty="0">
                <a:solidFill>
                  <a:srgbClr val="FF0000"/>
                </a:solidFill>
              </a:rPr>
              <a:t>ad </a:t>
            </a:r>
            <a:r>
              <a:rPr lang="en-US" dirty="0" err="1">
                <a:solidFill>
                  <a:srgbClr val="FF0000"/>
                </a:solidFill>
              </a:rPr>
              <a:t>pacificum</a:t>
            </a:r>
            <a:r>
              <a:rPr lang="en-US" dirty="0">
                <a:solidFill>
                  <a:srgbClr val="FF0000"/>
                </a:solidFill>
              </a:rPr>
              <a:t> </a:t>
            </a:r>
            <a:r>
              <a:rPr lang="en-US" dirty="0" err="1">
                <a:solidFill>
                  <a:srgbClr val="FF0000"/>
                </a:solidFill>
              </a:rPr>
              <a:t>usum</a:t>
            </a:r>
            <a:r>
              <a:rPr lang="en-US" dirty="0"/>
              <a:t>), then, as Aristotle makes clear, it tallies with being owned by this not by that individual.</a:t>
            </a:r>
            <a:r>
              <a:rPr lang="en-GB" dirty="0" smtClean="0"/>
              <a:t>”</a:t>
            </a:r>
          </a:p>
          <a:p>
            <a:r>
              <a:rPr lang="en-GB" dirty="0"/>
              <a:t>“For merit implies relation to </a:t>
            </a:r>
            <a:r>
              <a:rPr lang="en-GB" dirty="0" err="1"/>
              <a:t>meed</a:t>
            </a:r>
            <a:r>
              <a:rPr lang="en-GB" dirty="0"/>
              <a:t>; and </a:t>
            </a:r>
            <a:r>
              <a:rPr lang="en-GB" dirty="0" err="1"/>
              <a:t>meed</a:t>
            </a:r>
            <a:r>
              <a:rPr lang="en-GB" dirty="0"/>
              <a:t> is due to </a:t>
            </a:r>
            <a:r>
              <a:rPr lang="en-GB" dirty="0" err="1"/>
              <a:t>labor</a:t>
            </a:r>
            <a:r>
              <a:rPr lang="en-GB" dirty="0"/>
              <a:t>, according to 1 Cor. 3:8, </a:t>
            </a:r>
            <a:r>
              <a:rPr lang="en-GB" dirty="0">
                <a:solidFill>
                  <a:srgbClr val="FF0000"/>
                </a:solidFill>
              </a:rPr>
              <a:t>Every man shall receive his own reward according to his own </a:t>
            </a:r>
            <a:r>
              <a:rPr lang="en-GB" dirty="0" err="1">
                <a:solidFill>
                  <a:srgbClr val="FF0000"/>
                </a:solidFill>
              </a:rPr>
              <a:t>labor</a:t>
            </a:r>
            <a:r>
              <a:rPr lang="en-GB" dirty="0">
                <a:solidFill>
                  <a:srgbClr val="FF0000"/>
                </a:solidFill>
              </a:rPr>
              <a:t>.</a:t>
            </a:r>
            <a:r>
              <a:rPr lang="en-GB" dirty="0"/>
              <a:t>” </a:t>
            </a:r>
            <a:r>
              <a:rPr lang="en-GB" dirty="0" smtClean="0"/>
              <a:t>(</a:t>
            </a:r>
            <a:r>
              <a:rPr lang="en-GB" dirty="0" err="1" smtClean="0"/>
              <a:t>meed</a:t>
            </a:r>
            <a:r>
              <a:rPr lang="en-GB" dirty="0"/>
              <a:t> </a:t>
            </a:r>
            <a:r>
              <a:rPr lang="en-GB" dirty="0" smtClean="0"/>
              <a:t>= </a:t>
            </a:r>
            <a:r>
              <a:rPr lang="en-GB" dirty="0"/>
              <a:t>deserved </a:t>
            </a:r>
            <a:r>
              <a:rPr lang="en-GB" dirty="0" smtClean="0"/>
              <a:t>share) </a:t>
            </a:r>
            <a:endParaRPr lang="en-GB" dirty="0"/>
          </a:p>
          <a:p>
            <a:pPr marL="0" indent="0">
              <a:buNone/>
            </a:pPr>
            <a:endParaRPr lang="en-GB" dirty="0" smtClean="0"/>
          </a:p>
          <a:p>
            <a:endParaRPr lang="en-GB" dirty="0"/>
          </a:p>
          <a:p>
            <a:endParaRPr lang="en-US" dirty="0"/>
          </a:p>
        </p:txBody>
      </p:sp>
    </p:spTree>
    <p:extLst>
      <p:ext uri="{BB962C8B-B14F-4D97-AF65-F5344CB8AC3E}">
        <p14:creationId xmlns:p14="http://schemas.microsoft.com/office/powerpoint/2010/main" val="6211427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Sources of Property (1 of 2): Salaries </a:t>
            </a:r>
            <a:endParaRPr lang="en-US" dirty="0"/>
          </a:p>
        </p:txBody>
      </p:sp>
      <p:sp>
        <p:nvSpPr>
          <p:cNvPr id="3" name="Content Placeholder 2"/>
          <p:cNvSpPr>
            <a:spLocks noGrp="1"/>
          </p:cNvSpPr>
          <p:nvPr>
            <p:ph idx="1"/>
          </p:nvPr>
        </p:nvSpPr>
        <p:spPr/>
        <p:txBody>
          <a:bodyPr>
            <a:normAutofit lnSpcReduction="10000"/>
          </a:bodyPr>
          <a:lstStyle/>
          <a:p>
            <a:r>
              <a:rPr lang="en-GB" dirty="0" smtClean="0"/>
              <a:t>Example: Lawyers</a:t>
            </a:r>
            <a:r>
              <a:rPr lang="en-GB" dirty="0"/>
              <a:t>’ fees  </a:t>
            </a:r>
            <a:endParaRPr lang="en-GB" dirty="0" smtClean="0"/>
          </a:p>
          <a:p>
            <a:r>
              <a:rPr lang="en-GB" dirty="0"/>
              <a:t>Lawyers are entitled to be paid for their work, “</a:t>
            </a:r>
            <a:r>
              <a:rPr lang="en-GB" dirty="0">
                <a:solidFill>
                  <a:srgbClr val="FF0000"/>
                </a:solidFill>
              </a:rPr>
              <a:t>else no man could lawfully sell anything</a:t>
            </a:r>
            <a:r>
              <a:rPr lang="en-GB" dirty="0"/>
              <a:t>, since anything may be given from motives of mercy.</a:t>
            </a:r>
            <a:r>
              <a:rPr lang="en-GB" dirty="0" smtClean="0"/>
              <a:t>”</a:t>
            </a:r>
            <a:endParaRPr lang="en-GB" dirty="0"/>
          </a:p>
          <a:p>
            <a:r>
              <a:rPr lang="en-GB" dirty="0"/>
              <a:t>“He that lacks food is no less in need than he that lacks an advocate. Yet he that is able to give food is not always bound to feed the needy.</a:t>
            </a:r>
            <a:r>
              <a:rPr lang="en-GB" dirty="0" smtClean="0"/>
              <a:t>”</a:t>
            </a:r>
            <a:endParaRPr lang="en-GB" dirty="0"/>
          </a:p>
          <a:p>
            <a:endParaRPr lang="en-GB" dirty="0" smtClean="0">
              <a:effectLst/>
            </a:endParaRPr>
          </a:p>
          <a:p>
            <a:endParaRPr lang="en-US" dirty="0"/>
          </a:p>
        </p:txBody>
      </p:sp>
    </p:spTree>
    <p:extLst>
      <p:ext uri="{BB962C8B-B14F-4D97-AF65-F5344CB8AC3E}">
        <p14:creationId xmlns:p14="http://schemas.microsoft.com/office/powerpoint/2010/main" val="331035574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Sources of Property (2 of 2): Investments</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endParaRPr lang="en-GB" dirty="0"/>
          </a:p>
          <a:p>
            <a:r>
              <a:rPr lang="en-GB" sz="5800" dirty="0" smtClean="0"/>
              <a:t>Ban on interest from lending, but:</a:t>
            </a:r>
          </a:p>
          <a:p>
            <a:pPr marL="0" indent="0">
              <a:buNone/>
            </a:pPr>
            <a:endParaRPr lang="en-GB" sz="5800" dirty="0" smtClean="0"/>
          </a:p>
          <a:p>
            <a:r>
              <a:rPr lang="en-GB" sz="5800" dirty="0" smtClean="0"/>
              <a:t>“</a:t>
            </a:r>
            <a:r>
              <a:rPr lang="en-GB" sz="5800" dirty="0">
                <a:solidFill>
                  <a:srgbClr val="FF0000"/>
                </a:solidFill>
              </a:rPr>
              <a:t>H</a:t>
            </a:r>
            <a:r>
              <a:rPr lang="en-GB" sz="5800" dirty="0" smtClean="0">
                <a:solidFill>
                  <a:srgbClr val="FF0000"/>
                </a:solidFill>
              </a:rPr>
              <a:t>e</a:t>
            </a:r>
            <a:r>
              <a:rPr lang="en-GB" sz="5800" dirty="0" smtClean="0"/>
              <a:t> </a:t>
            </a:r>
            <a:r>
              <a:rPr lang="en-GB" sz="5800" dirty="0">
                <a:solidFill>
                  <a:srgbClr val="FF0000"/>
                </a:solidFill>
              </a:rPr>
              <a:t>that entrusts his money to a merchant </a:t>
            </a:r>
            <a:r>
              <a:rPr lang="en-GB" sz="5800" dirty="0"/>
              <a:t>or craftsman so as to form a kind of society, does not transfer the ownership of his money to them, for it remains his, so that at his risk the merchant speculates with it, or the craftsman uses it for his craft, and consequently he</a:t>
            </a:r>
            <a:r>
              <a:rPr lang="en-GB" sz="5800" dirty="0">
                <a:solidFill>
                  <a:srgbClr val="FF0000"/>
                </a:solidFill>
              </a:rPr>
              <a:t> may lawfully demand as something belonging to him, part of the profits derived from his money</a:t>
            </a:r>
            <a:r>
              <a:rPr lang="en-GB" sz="5800" dirty="0"/>
              <a:t>.</a:t>
            </a:r>
            <a:r>
              <a:rPr lang="en-GB" sz="5800" dirty="0" smtClean="0"/>
              <a:t>”</a:t>
            </a:r>
          </a:p>
          <a:p>
            <a:pPr marL="0" indent="0">
              <a:buNone/>
            </a:pPr>
            <a:endParaRPr lang="en-GB" dirty="0"/>
          </a:p>
          <a:p>
            <a:pPr marL="0" indent="0">
              <a:buNone/>
            </a:pPr>
            <a:r>
              <a:rPr lang="en-GB" dirty="0"/>
              <a:t> </a:t>
            </a:r>
          </a:p>
          <a:p>
            <a:endParaRPr lang="en-US" dirty="0"/>
          </a:p>
        </p:txBody>
      </p:sp>
    </p:spTree>
    <p:extLst>
      <p:ext uri="{BB962C8B-B14F-4D97-AF65-F5344CB8AC3E}">
        <p14:creationId xmlns:p14="http://schemas.microsoft.com/office/powerpoint/2010/main" val="295758704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Uses of Property: Welfare</a:t>
            </a:r>
            <a:endParaRPr lang="en-US" dirty="0"/>
          </a:p>
        </p:txBody>
      </p:sp>
      <p:sp>
        <p:nvSpPr>
          <p:cNvPr id="3" name="Content Placeholder 2"/>
          <p:cNvSpPr>
            <a:spLocks noGrp="1"/>
          </p:cNvSpPr>
          <p:nvPr>
            <p:ph idx="1"/>
          </p:nvPr>
        </p:nvSpPr>
        <p:spPr/>
        <p:txBody>
          <a:bodyPr>
            <a:normAutofit/>
          </a:bodyPr>
          <a:lstStyle/>
          <a:p>
            <a:pPr marL="0" indent="0">
              <a:buNone/>
            </a:pPr>
            <a:endParaRPr lang="en-GB" dirty="0" smtClean="0"/>
          </a:p>
          <a:p>
            <a:pPr marL="0" indent="0">
              <a:buNone/>
            </a:pPr>
            <a:r>
              <a:rPr lang="en-GB" dirty="0" smtClean="0"/>
              <a:t>“</a:t>
            </a:r>
            <a:r>
              <a:rPr lang="en-GB" dirty="0"/>
              <a:t>Wherefore the division and appropriation of things which are based on human law, do not preclude the fact that man’s needs have to be remedied by means of these very things. Hence whatever certain people have in </a:t>
            </a:r>
            <a:r>
              <a:rPr lang="en-GB" dirty="0">
                <a:solidFill>
                  <a:srgbClr val="FF0000"/>
                </a:solidFill>
              </a:rPr>
              <a:t>superabundance</a:t>
            </a:r>
            <a:r>
              <a:rPr lang="en-GB" dirty="0"/>
              <a:t> is due, </a:t>
            </a:r>
            <a:r>
              <a:rPr lang="en-GB" dirty="0">
                <a:solidFill>
                  <a:srgbClr val="FF0000"/>
                </a:solidFill>
              </a:rPr>
              <a:t>by natural law</a:t>
            </a:r>
            <a:r>
              <a:rPr lang="en-GB" dirty="0"/>
              <a:t>, to the </a:t>
            </a:r>
            <a:r>
              <a:rPr lang="en-GB" dirty="0">
                <a:solidFill>
                  <a:srgbClr val="FF0000"/>
                </a:solidFill>
              </a:rPr>
              <a:t>purpose of succouring the poor</a:t>
            </a:r>
            <a:r>
              <a:rPr lang="en-GB" dirty="0"/>
              <a:t>.</a:t>
            </a:r>
            <a:r>
              <a:rPr lang="en-GB" dirty="0" smtClean="0"/>
              <a:t>”</a:t>
            </a:r>
          </a:p>
        </p:txBody>
      </p:sp>
    </p:spTree>
    <p:extLst>
      <p:ext uri="{BB962C8B-B14F-4D97-AF65-F5344CB8AC3E}">
        <p14:creationId xmlns:p14="http://schemas.microsoft.com/office/powerpoint/2010/main" val="27450808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Welfare: how much?</a:t>
            </a:r>
            <a:endParaRPr lang="en-US" dirty="0"/>
          </a:p>
        </p:txBody>
      </p:sp>
      <p:sp>
        <p:nvSpPr>
          <p:cNvPr id="3" name="Content Placeholder 2"/>
          <p:cNvSpPr>
            <a:spLocks noGrp="1"/>
          </p:cNvSpPr>
          <p:nvPr>
            <p:ph idx="1"/>
          </p:nvPr>
        </p:nvSpPr>
        <p:spPr/>
        <p:txBody>
          <a:bodyPr>
            <a:normAutofit/>
          </a:bodyPr>
          <a:lstStyle/>
          <a:p>
            <a:r>
              <a:rPr lang="en-GB" dirty="0" smtClean="0"/>
              <a:t> “</a:t>
            </a:r>
            <a:r>
              <a:rPr lang="en-GB" dirty="0"/>
              <a:t>one should give </a:t>
            </a:r>
            <a:r>
              <a:rPr lang="en-GB" dirty="0">
                <a:solidFill>
                  <a:srgbClr val="FF0000"/>
                </a:solidFill>
              </a:rPr>
              <a:t>alms not that he may have an easy life</a:t>
            </a:r>
            <a:r>
              <a:rPr lang="en-GB" dirty="0"/>
              <a:t>, but that he may have relief.”</a:t>
            </a:r>
          </a:p>
          <a:p>
            <a:r>
              <a:rPr lang="en-GB" dirty="0"/>
              <a:t>“yet since it is not possible for one individual to relieve the needs of all, </a:t>
            </a:r>
            <a:r>
              <a:rPr lang="en-GB" dirty="0">
                <a:solidFill>
                  <a:srgbClr val="FF0000"/>
                </a:solidFill>
              </a:rPr>
              <a:t>we are not bound to relieve all who are in need</a:t>
            </a:r>
            <a:r>
              <a:rPr lang="en-GB" dirty="0"/>
              <a:t>, but only those who could not be succoured if we not did succour them.”</a:t>
            </a:r>
          </a:p>
          <a:p>
            <a:endParaRPr lang="en-US" dirty="0"/>
          </a:p>
        </p:txBody>
      </p:sp>
    </p:spTree>
    <p:extLst>
      <p:ext uri="{BB962C8B-B14F-4D97-AF65-F5344CB8AC3E}">
        <p14:creationId xmlns:p14="http://schemas.microsoft.com/office/powerpoint/2010/main" val="215734185"/>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Property: How to spend it</a:t>
            </a:r>
            <a:endParaRPr lang="en-US" dirty="0"/>
          </a:p>
        </p:txBody>
      </p:sp>
      <p:sp>
        <p:nvSpPr>
          <p:cNvPr id="3" name="Content Placeholder 2"/>
          <p:cNvSpPr>
            <a:spLocks noGrp="1"/>
          </p:cNvSpPr>
          <p:nvPr>
            <p:ph idx="1"/>
          </p:nvPr>
        </p:nvSpPr>
        <p:spPr/>
        <p:txBody>
          <a:bodyPr>
            <a:normAutofit fontScale="77500" lnSpcReduction="20000"/>
          </a:bodyPr>
          <a:lstStyle/>
          <a:p>
            <a:r>
              <a:rPr lang="en-GB" dirty="0" smtClean="0"/>
              <a:t>Magnificence: </a:t>
            </a:r>
            <a:r>
              <a:rPr lang="en-GB" i="1" dirty="0" smtClean="0"/>
              <a:t>magnum </a:t>
            </a:r>
            <a:r>
              <a:rPr lang="en-GB" i="1" dirty="0" err="1" smtClean="0"/>
              <a:t>facere</a:t>
            </a:r>
            <a:r>
              <a:rPr lang="en-GB" i="1" dirty="0" smtClean="0"/>
              <a:t> = doing something big</a:t>
            </a:r>
            <a:endParaRPr lang="en-GB" dirty="0"/>
          </a:p>
          <a:p>
            <a:endParaRPr lang="en-GB" dirty="0"/>
          </a:p>
          <a:p>
            <a:r>
              <a:rPr lang="en-GB" dirty="0"/>
              <a:t>“Yet if anything regarding himself admits of greatness, the magnificent man accomplishes it magnificently: for instance, things that are done once, such as a </a:t>
            </a:r>
            <a:r>
              <a:rPr lang="en-GB" dirty="0">
                <a:solidFill>
                  <a:srgbClr val="FF0000"/>
                </a:solidFill>
              </a:rPr>
              <a:t>wedding</a:t>
            </a:r>
            <a:r>
              <a:rPr lang="en-GB" dirty="0"/>
              <a:t>, or the like; or things that are of a lasting nature; </a:t>
            </a:r>
            <a:r>
              <a:rPr lang="en-GB" dirty="0">
                <a:solidFill>
                  <a:srgbClr val="FF0000"/>
                </a:solidFill>
              </a:rPr>
              <a:t>thus it belongs to a magnificent man to provide himself with a suitable dwelling</a:t>
            </a:r>
            <a:r>
              <a:rPr lang="en-GB" dirty="0"/>
              <a:t>, as stated in Ethic. iv.” </a:t>
            </a:r>
          </a:p>
          <a:p>
            <a:pPr marL="0" indent="0">
              <a:buNone/>
            </a:pPr>
            <a:endParaRPr lang="en-GB" dirty="0"/>
          </a:p>
          <a:p>
            <a:r>
              <a:rPr lang="en-GB" dirty="0"/>
              <a:t>“Likewise goods of fortune are useful organs or instruments of virtuous deeds: since </a:t>
            </a:r>
            <a:r>
              <a:rPr lang="en-GB" dirty="0">
                <a:solidFill>
                  <a:srgbClr val="FF0000"/>
                </a:solidFill>
              </a:rPr>
              <a:t>we can easily accomplish things by means of riches, power and friends</a:t>
            </a:r>
            <a:r>
              <a:rPr lang="en-GB" dirty="0"/>
              <a:t>.” (bona </a:t>
            </a:r>
            <a:r>
              <a:rPr lang="en-GB" dirty="0" err="1"/>
              <a:t>fortunae</a:t>
            </a:r>
            <a:r>
              <a:rPr lang="en-GB" dirty="0"/>
              <a:t>)</a:t>
            </a:r>
          </a:p>
          <a:p>
            <a:endParaRPr lang="en-US" dirty="0"/>
          </a:p>
        </p:txBody>
      </p:sp>
    </p:spTree>
    <p:extLst>
      <p:ext uri="{BB962C8B-B14F-4D97-AF65-F5344CB8AC3E}">
        <p14:creationId xmlns:p14="http://schemas.microsoft.com/office/powerpoint/2010/main" val="3777021543"/>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Property Rights: </a:t>
            </a:r>
            <a:br>
              <a:rPr lang="en-US" dirty="0" smtClean="0"/>
            </a:br>
            <a:r>
              <a:rPr lang="en-US" dirty="0" smtClean="0"/>
              <a:t>From Prophecy to Policy</a:t>
            </a:r>
            <a:endParaRPr lang="en-US" dirty="0"/>
          </a:p>
        </p:txBody>
      </p:sp>
      <p:sp>
        <p:nvSpPr>
          <p:cNvPr id="3" name="Content Placeholder 2"/>
          <p:cNvSpPr>
            <a:spLocks noGrp="1"/>
          </p:cNvSpPr>
          <p:nvPr>
            <p:ph idx="1"/>
          </p:nvPr>
        </p:nvSpPr>
        <p:spPr/>
        <p:txBody>
          <a:bodyPr/>
          <a:lstStyle/>
          <a:p>
            <a:r>
              <a:rPr lang="en-GB" dirty="0"/>
              <a:t>Moses was formative for 2 ½ millennia</a:t>
            </a:r>
          </a:p>
          <a:p>
            <a:r>
              <a:rPr lang="en-GB" dirty="0" smtClean="0"/>
              <a:t>Moses: a prophet </a:t>
            </a:r>
            <a:r>
              <a:rPr lang="en-GB" i="1" dirty="0">
                <a:solidFill>
                  <a:srgbClr val="FF0000"/>
                </a:solidFill>
              </a:rPr>
              <a:t>and</a:t>
            </a:r>
            <a:r>
              <a:rPr lang="en-GB" dirty="0">
                <a:solidFill>
                  <a:srgbClr val="FF0000"/>
                </a:solidFill>
              </a:rPr>
              <a:t> </a:t>
            </a:r>
            <a:r>
              <a:rPr lang="en-GB" dirty="0"/>
              <a:t>a policymaker</a:t>
            </a:r>
          </a:p>
          <a:p>
            <a:r>
              <a:rPr lang="en-GB" dirty="0" smtClean="0"/>
              <a:t>Jesus: a </a:t>
            </a:r>
            <a:r>
              <a:rPr lang="en-GB" dirty="0"/>
              <a:t>prophet </a:t>
            </a:r>
            <a:r>
              <a:rPr lang="en-GB" i="1" dirty="0" smtClean="0">
                <a:solidFill>
                  <a:srgbClr val="FF0000"/>
                </a:solidFill>
              </a:rPr>
              <a:t>not</a:t>
            </a:r>
            <a:r>
              <a:rPr lang="en-GB" dirty="0" smtClean="0">
                <a:solidFill>
                  <a:srgbClr val="FF0000"/>
                </a:solidFill>
              </a:rPr>
              <a:t> </a:t>
            </a:r>
            <a:r>
              <a:rPr lang="en-GB" dirty="0"/>
              <a:t>a policymaker</a:t>
            </a:r>
          </a:p>
          <a:p>
            <a:r>
              <a:rPr lang="en-GB" dirty="0" smtClean="0"/>
              <a:t>Aquinas</a:t>
            </a:r>
            <a:r>
              <a:rPr lang="en-GB" dirty="0"/>
              <a:t>: </a:t>
            </a:r>
            <a:r>
              <a:rPr lang="en-GB" i="1" dirty="0">
                <a:solidFill>
                  <a:srgbClr val="FF0000"/>
                </a:solidFill>
              </a:rPr>
              <a:t>not</a:t>
            </a:r>
            <a:r>
              <a:rPr lang="en-GB" dirty="0">
                <a:solidFill>
                  <a:srgbClr val="FF0000"/>
                </a:solidFill>
              </a:rPr>
              <a:t> </a:t>
            </a:r>
            <a:r>
              <a:rPr lang="en-GB" dirty="0"/>
              <a:t>a prophet </a:t>
            </a:r>
            <a:r>
              <a:rPr lang="en-GB" i="1" dirty="0" smtClean="0">
                <a:solidFill>
                  <a:srgbClr val="FF0000"/>
                </a:solidFill>
              </a:rPr>
              <a:t>but</a:t>
            </a:r>
            <a:r>
              <a:rPr lang="en-GB" dirty="0" smtClean="0"/>
              <a:t> a </a:t>
            </a:r>
            <a:r>
              <a:rPr lang="en-GB" dirty="0"/>
              <a:t>policymaker</a:t>
            </a:r>
            <a:endParaRPr lang="en-GB" dirty="0" smtClean="0"/>
          </a:p>
          <a:p>
            <a:r>
              <a:rPr lang="en-GB" dirty="0" smtClean="0"/>
              <a:t>Changes to conceptions </a:t>
            </a:r>
            <a:r>
              <a:rPr lang="en-GB" dirty="0"/>
              <a:t>of property </a:t>
            </a:r>
            <a:r>
              <a:rPr lang="en-GB" dirty="0" smtClean="0"/>
              <a:t>took a millennium at a time </a:t>
            </a:r>
          </a:p>
          <a:p>
            <a:r>
              <a:rPr lang="mr-IN" dirty="0" smtClean="0"/>
              <a:t>…</a:t>
            </a:r>
            <a:r>
              <a:rPr lang="en-GB" dirty="0" smtClean="0"/>
              <a:t> John Locke ca. 400 years post-Aquinas</a:t>
            </a:r>
            <a:endParaRPr lang="en-GB" dirty="0"/>
          </a:p>
          <a:p>
            <a:endParaRPr lang="en-US" dirty="0"/>
          </a:p>
        </p:txBody>
      </p:sp>
    </p:spTree>
    <p:extLst>
      <p:ext uri="{BB962C8B-B14F-4D97-AF65-F5344CB8AC3E}">
        <p14:creationId xmlns:p14="http://schemas.microsoft.com/office/powerpoint/2010/main" val="113807876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Aquinas Sources</a:t>
            </a:r>
            <a:endParaRPr lang="en-US" dirty="0"/>
          </a:p>
        </p:txBody>
      </p:sp>
      <p:sp>
        <p:nvSpPr>
          <p:cNvPr id="3" name="Content Placeholder 2"/>
          <p:cNvSpPr>
            <a:spLocks noGrp="1"/>
          </p:cNvSpPr>
          <p:nvPr>
            <p:ph idx="1"/>
          </p:nvPr>
        </p:nvSpPr>
        <p:spPr/>
        <p:txBody>
          <a:bodyPr/>
          <a:lstStyle/>
          <a:p>
            <a:r>
              <a:rPr lang="en-US" dirty="0" smtClean="0"/>
              <a:t>Aquinas in Latin, with word search capability</a:t>
            </a:r>
          </a:p>
          <a:p>
            <a:pPr marL="0" indent="0">
              <a:buNone/>
            </a:pPr>
            <a:endParaRPr lang="en-US" dirty="0" smtClean="0"/>
          </a:p>
          <a:p>
            <a:pPr marL="0" indent="0">
              <a:buNone/>
            </a:pPr>
            <a:r>
              <a:rPr lang="en-US" sz="2400" dirty="0" smtClean="0">
                <a:hlinkClick r:id="rId2"/>
              </a:rPr>
              <a:t>http</a:t>
            </a:r>
            <a:r>
              <a:rPr lang="en-US" sz="2400" dirty="0">
                <a:hlinkClick r:id="rId2"/>
              </a:rPr>
              <a:t>://www.corpusthomisticum.org/sth3061.html#</a:t>
            </a:r>
            <a:r>
              <a:rPr lang="en-US" sz="2400" dirty="0" smtClean="0">
                <a:hlinkClick r:id="rId2"/>
              </a:rPr>
              <a:t>42226</a:t>
            </a:r>
            <a:endParaRPr lang="en-US" sz="2400" dirty="0" smtClean="0"/>
          </a:p>
          <a:p>
            <a:pPr marL="0" indent="0">
              <a:buNone/>
            </a:pPr>
            <a:endParaRPr lang="en-US" sz="2400" dirty="0" smtClean="0"/>
          </a:p>
          <a:p>
            <a:r>
              <a:rPr lang="en-US" dirty="0" smtClean="0"/>
              <a:t>Aquinas works, English and Latin</a:t>
            </a:r>
          </a:p>
          <a:p>
            <a:pPr marL="0" indent="0">
              <a:buNone/>
            </a:pPr>
            <a:endParaRPr lang="en-US" sz="2400" dirty="0" smtClean="0"/>
          </a:p>
          <a:p>
            <a:pPr marL="0" indent="0">
              <a:buNone/>
            </a:pPr>
            <a:r>
              <a:rPr lang="en-US" sz="2400" dirty="0" smtClean="0">
                <a:hlinkClick r:id="rId3"/>
              </a:rPr>
              <a:t>https</a:t>
            </a:r>
            <a:r>
              <a:rPr lang="en-US" sz="2400" dirty="0">
                <a:hlinkClick r:id="rId3"/>
              </a:rPr>
              <a:t>://aquinas.cc/56/57/~</a:t>
            </a:r>
            <a:r>
              <a:rPr lang="en-US" sz="2400" dirty="0" smtClean="0">
                <a:hlinkClick r:id="rId3"/>
              </a:rPr>
              <a:t>1</a:t>
            </a:r>
            <a:endParaRPr lang="en-US" sz="2400" dirty="0" smtClean="0"/>
          </a:p>
          <a:p>
            <a:pPr marL="0" indent="0">
              <a:buNone/>
            </a:pPr>
            <a:endParaRPr lang="en-US" sz="2400" dirty="0"/>
          </a:p>
          <a:p>
            <a:endParaRPr lang="en-US" dirty="0"/>
          </a:p>
        </p:txBody>
      </p:sp>
    </p:spTree>
    <p:extLst>
      <p:ext uri="{BB962C8B-B14F-4D97-AF65-F5344CB8AC3E}">
        <p14:creationId xmlns:p14="http://schemas.microsoft.com/office/powerpoint/2010/main" val="258734193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Abraham</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Abraham, buying a burial plot for his wife Sarah:</a:t>
            </a:r>
          </a:p>
          <a:p>
            <a:r>
              <a:rPr lang="en-GB" dirty="0"/>
              <a:t>“I am a resident alien among you; </a:t>
            </a:r>
            <a:r>
              <a:rPr lang="en-GB" dirty="0">
                <a:solidFill>
                  <a:srgbClr val="FF0000"/>
                </a:solidFill>
              </a:rPr>
              <a:t>sell me a burial site </a:t>
            </a:r>
            <a:r>
              <a:rPr lang="en-GB" dirty="0"/>
              <a:t>among </a:t>
            </a:r>
            <a:r>
              <a:rPr lang="en-GB" dirty="0" smtClean="0"/>
              <a:t>you.” </a:t>
            </a:r>
            <a:r>
              <a:rPr lang="en-GB" dirty="0"/>
              <a:t>(Gen. 23</a:t>
            </a:r>
            <a:r>
              <a:rPr lang="en-GB" dirty="0" smtClean="0"/>
              <a:t>:4)</a:t>
            </a:r>
          </a:p>
          <a:p>
            <a:pPr marL="0" indent="0">
              <a:buNone/>
            </a:pPr>
            <a:r>
              <a:rPr lang="en-GB" dirty="0" smtClean="0"/>
              <a:t>Abraham’s estate:</a:t>
            </a:r>
          </a:p>
          <a:p>
            <a:r>
              <a:rPr lang="en-GB" dirty="0"/>
              <a:t>“The Lord has greatly blessed my master, and he has become rich: he has given him sheep and cattle, silver and gold, male and female slaves, camels and </a:t>
            </a:r>
            <a:r>
              <a:rPr lang="en-GB" dirty="0" smtClean="0"/>
              <a:t>asses.” </a:t>
            </a:r>
            <a:r>
              <a:rPr lang="en-GB" dirty="0"/>
              <a:t>(Gen. 24:35</a:t>
            </a:r>
            <a:r>
              <a:rPr lang="en-GB" dirty="0" smtClean="0"/>
              <a:t>)</a:t>
            </a:r>
            <a:endParaRPr lang="en-GB" dirty="0"/>
          </a:p>
          <a:p>
            <a:endParaRPr lang="en-US" dirty="0" smtClean="0"/>
          </a:p>
          <a:p>
            <a:endParaRPr lang="en-US" dirty="0"/>
          </a:p>
          <a:p>
            <a:endParaRPr lang="en-US" dirty="0"/>
          </a:p>
        </p:txBody>
      </p:sp>
    </p:spTree>
    <p:extLst>
      <p:ext uri="{BB962C8B-B14F-4D97-AF65-F5344CB8AC3E}">
        <p14:creationId xmlns:p14="http://schemas.microsoft.com/office/powerpoint/2010/main" val="297983246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Jacob</a:t>
            </a:r>
            <a:endParaRPr lang="en-US" dirty="0"/>
          </a:p>
        </p:txBody>
      </p:sp>
      <p:sp>
        <p:nvSpPr>
          <p:cNvPr id="3" name="Content Placeholder 2"/>
          <p:cNvSpPr>
            <a:spLocks noGrp="1"/>
          </p:cNvSpPr>
          <p:nvPr>
            <p:ph idx="1"/>
          </p:nvPr>
        </p:nvSpPr>
        <p:spPr/>
        <p:txBody>
          <a:bodyPr>
            <a:normAutofit/>
          </a:bodyPr>
          <a:lstStyle/>
          <a:p>
            <a:pPr marL="0" indent="0">
              <a:buNone/>
            </a:pPr>
            <a:r>
              <a:rPr lang="en-GB" dirty="0"/>
              <a:t>Jacob camped outside the town of </a:t>
            </a:r>
            <a:r>
              <a:rPr lang="en-GB" dirty="0" err="1" smtClean="0"/>
              <a:t>Shechem</a:t>
            </a:r>
            <a:endParaRPr lang="en-GB" dirty="0"/>
          </a:p>
          <a:p>
            <a:r>
              <a:rPr lang="en-GB" dirty="0"/>
              <a:t>“</a:t>
            </a:r>
            <a:r>
              <a:rPr lang="en-GB" dirty="0">
                <a:solidFill>
                  <a:srgbClr val="FF0000"/>
                </a:solidFill>
              </a:rPr>
              <a:t>he</a:t>
            </a:r>
            <a:r>
              <a:rPr lang="en-GB" dirty="0"/>
              <a:t> </a:t>
            </a:r>
            <a:r>
              <a:rPr lang="en-GB" dirty="0">
                <a:solidFill>
                  <a:srgbClr val="FF0000"/>
                </a:solidFill>
              </a:rPr>
              <a:t>camped</a:t>
            </a:r>
            <a:r>
              <a:rPr lang="en-GB" dirty="0"/>
              <a:t> before the town” (Gen. 33:18/19</a:t>
            </a:r>
            <a:r>
              <a:rPr lang="en-GB" dirty="0" smtClean="0"/>
              <a:t>)</a:t>
            </a:r>
            <a:r>
              <a:rPr lang="en-GB" dirty="0"/>
              <a:t> </a:t>
            </a:r>
          </a:p>
          <a:p>
            <a:pPr marL="0" indent="0">
              <a:buNone/>
            </a:pPr>
            <a:r>
              <a:rPr lang="en-GB" dirty="0" smtClean="0"/>
              <a:t>The </a:t>
            </a:r>
            <a:r>
              <a:rPr lang="en-GB" dirty="0"/>
              <a:t>people of </a:t>
            </a:r>
            <a:r>
              <a:rPr lang="en-GB" dirty="0" err="1"/>
              <a:t>Shechem</a:t>
            </a:r>
            <a:r>
              <a:rPr lang="en-GB" dirty="0"/>
              <a:t> offer </a:t>
            </a:r>
            <a:r>
              <a:rPr lang="en-GB" dirty="0" smtClean="0"/>
              <a:t>Jacob a right to buy land:</a:t>
            </a:r>
            <a:endParaRPr lang="en-GB" dirty="0"/>
          </a:p>
          <a:p>
            <a:r>
              <a:rPr lang="en-GB" dirty="0"/>
              <a:t>“You will dwell among us and the land will be open before you; settle, move about, and </a:t>
            </a:r>
            <a:r>
              <a:rPr lang="en-GB" dirty="0">
                <a:solidFill>
                  <a:srgbClr val="FF0000"/>
                </a:solidFill>
              </a:rPr>
              <a:t>acquire holdings </a:t>
            </a:r>
            <a:r>
              <a:rPr lang="en-GB" dirty="0"/>
              <a:t>in it. (Gen. 34:10)”</a:t>
            </a:r>
          </a:p>
          <a:p>
            <a:endParaRPr lang="en-US" dirty="0"/>
          </a:p>
        </p:txBody>
      </p:sp>
    </p:spTree>
    <p:extLst>
      <p:ext uri="{BB962C8B-B14F-4D97-AF65-F5344CB8AC3E}">
        <p14:creationId xmlns:p14="http://schemas.microsoft.com/office/powerpoint/2010/main" val="400575461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Israelites </a:t>
            </a:r>
            <a:r>
              <a:rPr lang="en-US" dirty="0" smtClean="0"/>
              <a:t>in </a:t>
            </a:r>
            <a:r>
              <a:rPr lang="en-US" dirty="0" smtClean="0"/>
              <a:t>Egypt</a:t>
            </a:r>
            <a:endParaRPr lang="en-US" dirty="0"/>
          </a:p>
        </p:txBody>
      </p:sp>
      <p:sp>
        <p:nvSpPr>
          <p:cNvPr id="3" name="Content Placeholder 2"/>
          <p:cNvSpPr>
            <a:spLocks noGrp="1"/>
          </p:cNvSpPr>
          <p:nvPr>
            <p:ph idx="1"/>
          </p:nvPr>
        </p:nvSpPr>
        <p:spPr/>
        <p:txBody>
          <a:bodyPr/>
          <a:lstStyle/>
          <a:p>
            <a:pPr marL="0" indent="0">
              <a:buNone/>
            </a:pPr>
            <a:r>
              <a:rPr lang="en-GB" dirty="0" smtClean="0"/>
              <a:t>Joseph, telling his </a:t>
            </a:r>
            <a:r>
              <a:rPr lang="en-GB" dirty="0"/>
              <a:t>brothers on their arrival in </a:t>
            </a:r>
            <a:r>
              <a:rPr lang="en-GB" dirty="0" smtClean="0"/>
              <a:t>Egypt to describe themselves as: </a:t>
            </a:r>
          </a:p>
          <a:p>
            <a:pPr marL="0" indent="0">
              <a:buNone/>
            </a:pPr>
            <a:r>
              <a:rPr lang="en-GB" dirty="0" smtClean="0"/>
              <a:t>	“</a:t>
            </a:r>
            <a:r>
              <a:rPr lang="en-GB" dirty="0"/>
              <a:t>handlers of </a:t>
            </a:r>
            <a:r>
              <a:rPr lang="en-GB" dirty="0" smtClean="0"/>
              <a:t>livestock” Gen </a:t>
            </a:r>
            <a:r>
              <a:rPr lang="en-GB" dirty="0"/>
              <a:t>46:</a:t>
            </a:r>
            <a:r>
              <a:rPr lang="en-GB" dirty="0" smtClean="0"/>
              <a:t>32 </a:t>
            </a:r>
          </a:p>
          <a:p>
            <a:pPr marL="0" indent="0">
              <a:buNone/>
            </a:pPr>
            <a:r>
              <a:rPr lang="en-GB" dirty="0" smtClean="0"/>
              <a:t>Pointing out that:</a:t>
            </a:r>
            <a:endParaRPr lang="en-GB" dirty="0"/>
          </a:p>
          <a:p>
            <a:pPr marL="0" indent="0">
              <a:buNone/>
            </a:pPr>
            <a:r>
              <a:rPr lang="en-GB" dirty="0" smtClean="0"/>
              <a:t> 	“</a:t>
            </a:r>
            <a:r>
              <a:rPr lang="en-GB" dirty="0"/>
              <a:t>For all shepherds are abhorrent to Egyptians</a:t>
            </a:r>
            <a:r>
              <a:rPr lang="en-GB" dirty="0" smtClean="0"/>
              <a:t>.” Gen</a:t>
            </a:r>
            <a:r>
              <a:rPr lang="en-GB" dirty="0"/>
              <a:t>. 46:</a:t>
            </a:r>
            <a:r>
              <a:rPr lang="en-GB" dirty="0" smtClean="0"/>
              <a:t>34</a:t>
            </a:r>
          </a:p>
          <a:p>
            <a:pPr marL="0" indent="0">
              <a:buNone/>
            </a:pPr>
            <a:endParaRPr lang="en-GB" dirty="0"/>
          </a:p>
          <a:p>
            <a:endParaRPr lang="en-US" dirty="0"/>
          </a:p>
        </p:txBody>
      </p:sp>
    </p:spTree>
    <p:extLst>
      <p:ext uri="{BB962C8B-B14F-4D97-AF65-F5344CB8AC3E}">
        <p14:creationId xmlns:p14="http://schemas.microsoft.com/office/powerpoint/2010/main" val="180458483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Moses</a:t>
            </a:r>
            <a:endParaRPr lang="en-US"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t>On the eve of entering Canaan, Moses cited </a:t>
            </a:r>
            <a:r>
              <a:rPr lang="en-GB" dirty="0"/>
              <a:t>divine </a:t>
            </a:r>
            <a:r>
              <a:rPr lang="en-GB" dirty="0" smtClean="0"/>
              <a:t>prescription of property rights:</a:t>
            </a:r>
            <a:endParaRPr lang="en-GB" dirty="0"/>
          </a:p>
          <a:p>
            <a:pPr marL="0" indent="0">
              <a:buNone/>
            </a:pPr>
            <a:endParaRPr lang="en-GB" dirty="0"/>
          </a:p>
          <a:p>
            <a:pPr marL="0" indent="0">
              <a:buNone/>
            </a:pPr>
            <a:r>
              <a:rPr lang="en-GB" dirty="0"/>
              <a:t>“</a:t>
            </a:r>
            <a:r>
              <a:rPr lang="en-GB" dirty="0">
                <a:solidFill>
                  <a:srgbClr val="FF0000"/>
                </a:solidFill>
              </a:rPr>
              <a:t>Mine</a:t>
            </a:r>
            <a:r>
              <a:rPr lang="en-GB" dirty="0"/>
              <a:t> is the land, </a:t>
            </a:r>
            <a:endParaRPr lang="en-GB" dirty="0" smtClean="0"/>
          </a:p>
          <a:p>
            <a:pPr marL="0" indent="0">
              <a:buNone/>
            </a:pPr>
            <a:r>
              <a:rPr lang="en-GB" dirty="0" smtClean="0"/>
              <a:t>for </a:t>
            </a:r>
            <a:r>
              <a:rPr lang="en-GB" dirty="0">
                <a:solidFill>
                  <a:srgbClr val="FF0000"/>
                </a:solidFill>
              </a:rPr>
              <a:t>you are sojourning settlers</a:t>
            </a:r>
            <a:r>
              <a:rPr lang="en-GB" dirty="0"/>
              <a:t> with </a:t>
            </a:r>
            <a:r>
              <a:rPr lang="en-GB" dirty="0" smtClean="0"/>
              <a:t>Me.” </a:t>
            </a:r>
          </a:p>
          <a:p>
            <a:pPr marL="0" indent="0">
              <a:buNone/>
            </a:pPr>
            <a:r>
              <a:rPr lang="en-GB" dirty="0"/>
              <a:t>	</a:t>
            </a:r>
            <a:r>
              <a:rPr lang="en-GB" dirty="0" smtClean="0"/>
              <a:t>Lev </a:t>
            </a:r>
            <a:r>
              <a:rPr lang="en-GB" dirty="0"/>
              <a:t>25:</a:t>
            </a:r>
            <a:r>
              <a:rPr lang="en-GB" dirty="0" smtClean="0"/>
              <a:t>23</a:t>
            </a:r>
            <a:endParaRPr lang="en-GB" dirty="0"/>
          </a:p>
          <a:p>
            <a:pPr marL="0" indent="0">
              <a:buNone/>
            </a:pPr>
            <a:endParaRPr lang="en-US" dirty="0"/>
          </a:p>
        </p:txBody>
      </p:sp>
    </p:spTree>
    <p:extLst>
      <p:ext uri="{BB962C8B-B14F-4D97-AF65-F5344CB8AC3E}">
        <p14:creationId xmlns:p14="http://schemas.microsoft.com/office/powerpoint/2010/main" val="122696304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Succession through </a:t>
            </a:r>
            <a:r>
              <a:rPr lang="en-US" dirty="0"/>
              <a:t>T</a:t>
            </a:r>
            <a:r>
              <a:rPr lang="en-US" dirty="0" smtClean="0"/>
              <a:t>wo </a:t>
            </a:r>
            <a:r>
              <a:rPr lang="en-US" dirty="0"/>
              <a:t>G</a:t>
            </a:r>
            <a:r>
              <a:rPr lang="en-US" dirty="0" smtClean="0"/>
              <a:t>enerations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0767966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5541094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Sabbath</a:t>
            </a:r>
            <a:endParaRPr lang="en-US"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t>“</a:t>
            </a:r>
            <a:r>
              <a:rPr lang="en-GB" dirty="0"/>
              <a:t>Six days you shall work and you shall do your tasks, but the seventh day is a Sabbath to the Lord your God. </a:t>
            </a:r>
            <a:r>
              <a:rPr lang="mr-IN" dirty="0" smtClean="0"/>
              <a:t>…</a:t>
            </a:r>
            <a:r>
              <a:rPr lang="en-GB" dirty="0" smtClean="0"/>
              <a:t> For </a:t>
            </a:r>
            <a:r>
              <a:rPr lang="mr-IN" dirty="0" smtClean="0"/>
              <a:t>…</a:t>
            </a:r>
            <a:r>
              <a:rPr lang="en-GB" dirty="0" smtClean="0"/>
              <a:t> </a:t>
            </a:r>
            <a:r>
              <a:rPr lang="en-GB" dirty="0">
                <a:solidFill>
                  <a:srgbClr val="FF0000"/>
                </a:solidFill>
              </a:rPr>
              <a:t>the Lord </a:t>
            </a:r>
            <a:r>
              <a:rPr lang="mr-IN" dirty="0" smtClean="0"/>
              <a:t>…</a:t>
            </a:r>
            <a:r>
              <a:rPr lang="en-GB" dirty="0" smtClean="0"/>
              <a:t> </a:t>
            </a:r>
            <a:r>
              <a:rPr lang="en-GB" dirty="0">
                <a:solidFill>
                  <a:srgbClr val="FF0000"/>
                </a:solidFill>
              </a:rPr>
              <a:t>rested</a:t>
            </a:r>
            <a:r>
              <a:rPr lang="en-GB" dirty="0"/>
              <a:t> on the seventh </a:t>
            </a:r>
            <a:r>
              <a:rPr lang="en-GB" dirty="0" smtClean="0"/>
              <a:t>day.”</a:t>
            </a:r>
            <a:endParaRPr lang="en-GB" dirty="0"/>
          </a:p>
          <a:p>
            <a:pPr marL="0" indent="0">
              <a:buNone/>
            </a:pPr>
            <a:r>
              <a:rPr lang="en-GB" dirty="0" smtClean="0"/>
              <a:t>Ex </a:t>
            </a:r>
            <a:r>
              <a:rPr lang="en-GB" dirty="0"/>
              <a:t>8-</a:t>
            </a:r>
            <a:r>
              <a:rPr lang="en-GB" dirty="0" smtClean="0"/>
              <a:t>11  </a:t>
            </a:r>
            <a:endParaRPr lang="en-GB" dirty="0"/>
          </a:p>
          <a:p>
            <a:endParaRPr lang="en-US" dirty="0"/>
          </a:p>
        </p:txBody>
      </p:sp>
    </p:spTree>
    <p:extLst>
      <p:ext uri="{BB962C8B-B14F-4D97-AF65-F5344CB8AC3E}">
        <p14:creationId xmlns:p14="http://schemas.microsoft.com/office/powerpoint/2010/main" val="359455522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Welfare Policies</a:t>
            </a:r>
            <a:endParaRPr lang="en-US" dirty="0"/>
          </a:p>
        </p:txBody>
      </p:sp>
      <p:sp>
        <p:nvSpPr>
          <p:cNvPr id="3" name="Content Placeholder 2"/>
          <p:cNvSpPr>
            <a:spLocks noGrp="1"/>
          </p:cNvSpPr>
          <p:nvPr>
            <p:ph idx="1"/>
          </p:nvPr>
        </p:nvSpPr>
        <p:spPr/>
        <p:txBody>
          <a:bodyPr>
            <a:normAutofit/>
          </a:bodyPr>
          <a:lstStyle/>
          <a:p>
            <a:r>
              <a:rPr lang="en-GB" dirty="0"/>
              <a:t>D</a:t>
            </a:r>
            <a:r>
              <a:rPr lang="en-GB" dirty="0" smtClean="0"/>
              <a:t>ay seven: </a:t>
            </a:r>
            <a:r>
              <a:rPr lang="en-GB" dirty="0"/>
              <a:t>work ceased; </a:t>
            </a:r>
            <a:endParaRPr lang="en-GB" dirty="0" smtClean="0"/>
          </a:p>
          <a:p>
            <a:r>
              <a:rPr lang="en-GB" dirty="0"/>
              <a:t>Y</a:t>
            </a:r>
            <a:r>
              <a:rPr lang="en-GB" dirty="0" smtClean="0"/>
              <a:t>ear seven: </a:t>
            </a:r>
            <a:r>
              <a:rPr lang="en-GB" dirty="0"/>
              <a:t>fields were left untilled and debts cancelled (Ex 21:1-11); </a:t>
            </a:r>
            <a:endParaRPr lang="en-GB" dirty="0" smtClean="0"/>
          </a:p>
          <a:p>
            <a:r>
              <a:rPr lang="en-GB" dirty="0" smtClean="0"/>
              <a:t>After seven </a:t>
            </a:r>
            <a:r>
              <a:rPr lang="en-GB" dirty="0"/>
              <a:t>cycles of seven </a:t>
            </a:r>
            <a:r>
              <a:rPr lang="en-GB" dirty="0" smtClean="0"/>
              <a:t>years: </a:t>
            </a:r>
            <a:r>
              <a:rPr lang="en-GB" dirty="0"/>
              <a:t>land reverted to original holders (Lev 25:10).</a:t>
            </a:r>
          </a:p>
          <a:p>
            <a:endParaRPr lang="en-GB" dirty="0"/>
          </a:p>
          <a:p>
            <a:endParaRPr lang="en-US" dirty="0"/>
          </a:p>
        </p:txBody>
      </p:sp>
    </p:spTree>
    <p:extLst>
      <p:ext uri="{BB962C8B-B14F-4D97-AF65-F5344CB8AC3E}">
        <p14:creationId xmlns:p14="http://schemas.microsoft.com/office/powerpoint/2010/main" val="316155843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379</TotalTime>
  <Words>2753</Words>
  <Application>Microsoft Macintosh PowerPoint</Application>
  <PresentationFormat>On-screen Show (4:3)</PresentationFormat>
  <Paragraphs>279</Paragraphs>
  <Slides>28</Slides>
  <Notes>26</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The Right to Private Property in Judeo-Christianity</vt:lpstr>
      <vt:lpstr>Timeline</vt:lpstr>
      <vt:lpstr>Abraham</vt:lpstr>
      <vt:lpstr>Jacob</vt:lpstr>
      <vt:lpstr>Israelites in Egypt</vt:lpstr>
      <vt:lpstr>Moses</vt:lpstr>
      <vt:lpstr>Succession through Two Generations</vt:lpstr>
      <vt:lpstr>Sabbath</vt:lpstr>
      <vt:lpstr>Welfare Policies</vt:lpstr>
      <vt:lpstr>Fair Trade (1 of 2): Ban of Usury</vt:lpstr>
      <vt:lpstr>Fair Trade (2 of 2): Investment</vt:lpstr>
      <vt:lpstr>Economics, post-Moses</vt:lpstr>
      <vt:lpstr>From Moses to Jesus (1 of 3): Succession </vt:lpstr>
      <vt:lpstr>Moses to Jesus (2 of 3): Private Property and Welfare</vt:lpstr>
      <vt:lpstr>From Moses to Jesus (3 of 3): Fair Trade</vt:lpstr>
      <vt:lpstr>Early Christians (1 of 2): Jerusalem</vt:lpstr>
      <vt:lpstr>Early Christians (2 of 2): Europe</vt:lpstr>
      <vt:lpstr>Thomas Aquinas: Oeconomia</vt:lpstr>
      <vt:lpstr>Thomas Aquinas</vt:lpstr>
      <vt:lpstr>Private Property – Part of God’s design</vt:lpstr>
      <vt:lpstr>Property: Collective or Individual?</vt:lpstr>
      <vt:lpstr>Sources of Property (1 of 2): Salaries </vt:lpstr>
      <vt:lpstr>Sources of Property (2 of 2): Investments</vt:lpstr>
      <vt:lpstr>Uses of Property: Welfare</vt:lpstr>
      <vt:lpstr>Welfare: how much?</vt:lpstr>
      <vt:lpstr>Property: How to spend it</vt:lpstr>
      <vt:lpstr>Property Rights:  From Prophecy to Policy</vt:lpstr>
      <vt:lpstr>Aquinas Sources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Benedikt Koehler</dc:creator>
  <cp:lastModifiedBy>Benedikt Koehler</cp:lastModifiedBy>
  <cp:revision>43</cp:revision>
  <dcterms:created xsi:type="dcterms:W3CDTF">2018-05-06T12:38:03Z</dcterms:created>
  <dcterms:modified xsi:type="dcterms:W3CDTF">2018-05-08T21:47:29Z</dcterms:modified>
</cp:coreProperties>
</file>